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9" r:id="rId1"/>
    <p:sldMasterId id="2147483672" r:id="rId2"/>
  </p:sldMasterIdLst>
  <p:notesMasterIdLst>
    <p:notesMasterId r:id="rId25"/>
  </p:notesMasterIdLst>
  <p:handoutMasterIdLst>
    <p:handoutMasterId r:id="rId26"/>
  </p:handoutMasterIdLst>
  <p:sldIdLst>
    <p:sldId id="765" r:id="rId3"/>
    <p:sldId id="916" r:id="rId4"/>
    <p:sldId id="917" r:id="rId5"/>
    <p:sldId id="956" r:id="rId6"/>
    <p:sldId id="957" r:id="rId7"/>
    <p:sldId id="958" r:id="rId8"/>
    <p:sldId id="959" r:id="rId9"/>
    <p:sldId id="960" r:id="rId10"/>
    <p:sldId id="961" r:id="rId11"/>
    <p:sldId id="962" r:id="rId12"/>
    <p:sldId id="963" r:id="rId13"/>
    <p:sldId id="964" r:id="rId14"/>
    <p:sldId id="965" r:id="rId15"/>
    <p:sldId id="966" r:id="rId16"/>
    <p:sldId id="967" r:id="rId17"/>
    <p:sldId id="968" r:id="rId18"/>
    <p:sldId id="969" r:id="rId19"/>
    <p:sldId id="970" r:id="rId20"/>
    <p:sldId id="971" r:id="rId21"/>
    <p:sldId id="972" r:id="rId22"/>
    <p:sldId id="974" r:id="rId23"/>
    <p:sldId id="976" r:id="rId24"/>
  </p:sldIdLst>
  <p:sldSz cx="9144000" cy="6858000" type="screen4x3"/>
  <p:notesSz cx="6808788" cy="994092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9BC0105-9BC2-4133-8923-F215EE462018}">
          <p14:sldIdLst>
            <p14:sldId id="765"/>
            <p14:sldId id="916"/>
            <p14:sldId id="917"/>
            <p14:sldId id="956"/>
            <p14:sldId id="957"/>
            <p14:sldId id="958"/>
            <p14:sldId id="959"/>
            <p14:sldId id="960"/>
            <p14:sldId id="961"/>
            <p14:sldId id="962"/>
            <p14:sldId id="963"/>
            <p14:sldId id="964"/>
            <p14:sldId id="965"/>
            <p14:sldId id="966"/>
            <p14:sldId id="967"/>
            <p14:sldId id="968"/>
            <p14:sldId id="969"/>
            <p14:sldId id="970"/>
            <p14:sldId id="971"/>
            <p14:sldId id="972"/>
            <p14:sldId id="974"/>
            <p14:sldId id="976"/>
          </p14:sldIdLst>
        </p14:section>
        <p14:section name="Раздел без заголовка" id="{0E3D48F3-C070-4032-852B-829EA8E56468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2" userDrawn="1">
          <p15:clr>
            <a:srgbClr val="A4A3A4"/>
          </p15:clr>
        </p15:guide>
        <p15:guide id="2" pos="2146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66"/>
    <a:srgbClr val="0FC4EF"/>
    <a:srgbClr val="EDEFE5"/>
    <a:srgbClr val="E5FCFF"/>
    <a:srgbClr val="FFFDFB"/>
    <a:srgbClr val="082FAC"/>
    <a:srgbClr val="EDFCFD"/>
    <a:srgbClr val="F7F7F7"/>
    <a:srgbClr val="FFEAD5"/>
    <a:srgbClr val="FFF9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109" autoAdjust="0"/>
    <p:restoredTop sz="89266" autoAdjust="0"/>
  </p:normalViewPr>
  <p:slideViewPr>
    <p:cSldViewPr>
      <p:cViewPr varScale="1">
        <p:scale>
          <a:sx n="104" d="100"/>
          <a:sy n="104" d="100"/>
        </p:scale>
        <p:origin x="1446" y="126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3990" y="114"/>
      </p:cViewPr>
      <p:guideLst>
        <p:guide orient="horz" pos="3132"/>
        <p:guide pos="214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2950108" cy="49767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924" tIns="45964" rIns="91924" bIns="45964" numCol="1" anchor="t" anchorCtr="0" compatLnSpc="1">
            <a:prstTxWarp prst="textNoShape">
              <a:avLst/>
            </a:prstTxWarp>
          </a:bodyPr>
          <a:lstStyle>
            <a:lvl1pPr defTabSz="919299"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8681" y="1"/>
            <a:ext cx="2950108" cy="49767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924" tIns="45964" rIns="91924" bIns="45964" numCol="1" anchor="t" anchorCtr="0" compatLnSpc="1">
            <a:prstTxWarp prst="textNoShape">
              <a:avLst/>
            </a:prstTxWarp>
          </a:bodyPr>
          <a:lstStyle>
            <a:lvl1pPr algn="r" defTabSz="919299"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443249"/>
            <a:ext cx="2950108" cy="49767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924" tIns="45964" rIns="91924" bIns="45964" numCol="1" anchor="b" anchorCtr="0" compatLnSpc="1">
            <a:prstTxWarp prst="textNoShape">
              <a:avLst/>
            </a:prstTxWarp>
          </a:bodyPr>
          <a:lstStyle>
            <a:lvl1pPr defTabSz="919299"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8681" y="9443249"/>
            <a:ext cx="2950108" cy="49767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924" tIns="45964" rIns="91924" bIns="45964" numCol="1" anchor="b" anchorCtr="0" compatLnSpc="1">
            <a:prstTxWarp prst="textNoShape">
              <a:avLst/>
            </a:prstTxWarp>
          </a:bodyPr>
          <a:lstStyle>
            <a:lvl1pPr algn="r" defTabSz="918463">
              <a:defRPr sz="1200">
                <a:latin typeface="Times New Roman" panose="02020603050405020304" pitchFamily="18" charset="0"/>
              </a:defRPr>
            </a:lvl1pPr>
          </a:lstStyle>
          <a:p>
            <a:fld id="{AFF35BAE-0E0C-42A9-86C4-402F0121AE9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9346481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2950108" cy="49767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none" lIns="91924" tIns="45964" rIns="91924" bIns="45964" numCol="1" anchor="t" anchorCtr="0" compatLnSpc="1">
            <a:prstTxWarp prst="textNoShape">
              <a:avLst/>
            </a:prstTxWarp>
          </a:bodyPr>
          <a:lstStyle>
            <a:lvl1pPr defTabSz="919299"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8681" y="1"/>
            <a:ext cx="2950108" cy="49767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none" lIns="91924" tIns="45964" rIns="91924" bIns="45964" numCol="1" anchor="t" anchorCtr="0" compatLnSpc="1">
            <a:prstTxWarp prst="textNoShape">
              <a:avLst/>
            </a:prstTxWarp>
          </a:bodyPr>
          <a:lstStyle>
            <a:lvl1pPr algn="r" defTabSz="919299"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7713"/>
            <a:ext cx="4968875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7002" y="4724775"/>
            <a:ext cx="4994785" cy="446963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none" lIns="91924" tIns="45964" rIns="91924" bIns="4596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Щелчок правит 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443249"/>
            <a:ext cx="2950108" cy="49767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none" lIns="91924" tIns="45964" rIns="91924" bIns="45964" numCol="1" anchor="b" anchorCtr="0" compatLnSpc="1">
            <a:prstTxWarp prst="textNoShape">
              <a:avLst/>
            </a:prstTxWarp>
          </a:bodyPr>
          <a:lstStyle>
            <a:lvl1pPr defTabSz="919299"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63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8681" y="9443249"/>
            <a:ext cx="2950108" cy="49767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none" lIns="91924" tIns="45964" rIns="91924" bIns="45964" numCol="1" anchor="b" anchorCtr="0" compatLnSpc="1">
            <a:prstTxWarp prst="textNoShape">
              <a:avLst/>
            </a:prstTxWarp>
          </a:bodyPr>
          <a:lstStyle>
            <a:lvl1pPr algn="r" defTabSz="918463">
              <a:defRPr sz="1200">
                <a:latin typeface="Times New Roman" panose="02020603050405020304" pitchFamily="18" charset="0"/>
              </a:defRPr>
            </a:lvl1pPr>
          </a:lstStyle>
          <a:p>
            <a:fld id="{358E5C20-1A90-4F2F-AA21-106B6BAC451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160761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8E5C20-1A90-4F2F-AA21-106B6BAC4518}" type="slidenum">
              <a:rPr lang="ru-RU" altLang="ru-RU" smtClean="0"/>
              <a:pPr/>
              <a:t>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43755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0" y="747713"/>
            <a:ext cx="4968875" cy="3725862"/>
          </a:xfrm>
          <a:prstGeom prst="rect">
            <a:avLst/>
          </a:prstGeom>
          <a:ln w="0">
            <a:noFill/>
          </a:ln>
        </p:spPr>
      </p:sp>
      <p:sp>
        <p:nvSpPr>
          <p:cNvPr id="595" name="PlaceHolder 2"/>
          <p:cNvSpPr>
            <a:spLocks noGrp="1"/>
          </p:cNvSpPr>
          <p:nvPr>
            <p:ph type="body"/>
          </p:nvPr>
        </p:nvSpPr>
        <p:spPr>
          <a:xfrm>
            <a:off x="906882" y="4724953"/>
            <a:ext cx="4994512" cy="4469343"/>
          </a:xfrm>
          <a:prstGeom prst="rect">
            <a:avLst/>
          </a:prstGeom>
          <a:noFill/>
          <a:ln w="12600">
            <a:noFill/>
          </a:ln>
        </p:spPr>
        <p:txBody>
          <a:bodyPr lIns="91917" rIns="91917" numCol="1" spcCol="0" anchor="t">
            <a:noAutofit/>
          </a:bodyPr>
          <a:lstStyle/>
          <a:p>
            <a:endParaRPr lang="ru-RU" sz="1800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596" name="PlaceHolder 3"/>
          <p:cNvSpPr>
            <a:spLocks noGrp="1"/>
          </p:cNvSpPr>
          <p:nvPr>
            <p:ph type="sldNum" idx="91"/>
          </p:nvPr>
        </p:nvSpPr>
        <p:spPr>
          <a:xfrm>
            <a:off x="3858659" y="9443414"/>
            <a:ext cx="2949614" cy="497154"/>
          </a:xfrm>
          <a:prstGeom prst="rect">
            <a:avLst/>
          </a:prstGeom>
          <a:noFill/>
          <a:ln w="12600">
            <a:noFill/>
          </a:ln>
        </p:spPr>
        <p:txBody>
          <a:bodyPr lIns="91917" rIns="91917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defRPr lang="ru-RU" sz="1200" b="0" strike="noStrike" spc="-1">
                <a:solidFill>
                  <a:srgbClr val="000000"/>
                </a:solidFill>
                <a:latin typeface="Times New Roman"/>
                <a:ea typeface="+mn-ea"/>
              </a:defRPr>
            </a:lvl1pPr>
          </a:lstStyle>
          <a:p>
            <a:fld id="{CA137DBD-7608-4E57-BB28-9062D1F210D3}" type="slidenum">
              <a:rPr/>
              <a:pPr/>
              <a:t>22</a:t>
            </a:fld>
            <a:endParaRPr>
              <a:latin typeface="Tempora LGC Uni"/>
            </a:endParaRPr>
          </a:p>
        </p:txBody>
      </p:sp>
    </p:spTree>
    <p:extLst>
      <p:ext uri="{BB962C8B-B14F-4D97-AF65-F5344CB8AC3E}">
        <p14:creationId xmlns:p14="http://schemas.microsoft.com/office/powerpoint/2010/main" val="2596692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BB89E4-11D1-4DC1-AEDA-30988EA0374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39682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D46719-E1EF-4585-A0C9-5E3C3D1A801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05590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0334E6-9331-43C0-AEF1-E3F4F3957B8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08758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BB757A-2141-460F-9258-F0B9065A32A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70422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BA505A-A064-4E3D-AC8B-7529F1AF325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9434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DE45DA-93A2-42F4-A2E6-7BEE9F1B80F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78365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0559CF-5AA0-4976-89EC-B1DBD58D684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95719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7B34A6-F0AF-45D6-93D1-4680742FAD3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48453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F0FB0A-CC5F-4D30-B1B9-21DC1054124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81102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BCC065-158D-4E6C-B395-1FC83307189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59130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BD7AE1-9134-4319-818A-84F0787BD30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66947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EDDFD7-3AEE-46F0-AA6F-CDBC887FE65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89415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1A27251-1BDE-4437-B245-04DD2F075089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444629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152E915-F857-4522-9172-621F70F9AB76}" type="slidenum">
              <a:rPr/>
              <a:pPr/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64921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852C055-FA60-43EE-B0D5-723A40990B98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781977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23939BE-0CA6-46B6-8C33-2DA7622A8345}" type="slidenum">
              <a:rPr/>
              <a:p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234992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9F293FE-BCBD-458E-9009-B80350DBD670}" type="slidenum">
              <a:rPr/>
              <a:p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224544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210C2C2-0BE3-433A-9A36-115A4C31A840}" type="slidenum">
              <a:rPr/>
              <a:p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519206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F1994674-3CA0-4FBF-90F5-EEAF65069647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294191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8522F49-8CCF-4906-A91F-ECDA977DE0F3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967247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78C50B89-2AFB-4A7C-94F7-F9E1371F602B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147109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96BB4BA-BC5E-4EB2-9D9B-04A159A48F55}" type="slidenum">
              <a:rPr/>
              <a:p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263325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43E4CE6-923E-430A-BA3D-23E59D72D2F0}" type="slidenum">
              <a:rPr/>
              <a:pPr/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723385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3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3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3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3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3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3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B9D039B0-1241-43F7-89E8-CFB60C395E8A}" type="slidenum">
              <a:rPr/>
              <a:pPr/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6272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7198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98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98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BFFE496-05FA-489A-8F6A-724690EDCCDA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dt" idx="1"/>
          </p:nvPr>
        </p:nvSpPr>
        <p:spPr>
          <a:xfrm>
            <a:off x="457200" y="6245280"/>
            <a:ext cx="213336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empora LGC Uni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t>&lt;дата/время&gt;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ftr" idx="2"/>
          </p:nvPr>
        </p:nvSpPr>
        <p:spPr>
          <a:xfrm>
            <a:off x="3124080" y="6245280"/>
            <a:ext cx="289512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empora LGC Uni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t>&lt;нижний колонтитул&gt;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sldNum" idx="3"/>
          </p:nvPr>
        </p:nvSpPr>
        <p:spPr>
          <a:xfrm>
            <a:off x="6553080" y="6245280"/>
            <a:ext cx="213336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ru-RU" sz="14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A239950-05EE-4EAC-89D6-4087ACEA3ECB}" type="slidenum">
              <a:rPr/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>
              <a:latin typeface="Tempora LGC Uni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4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  <p:extLst>
      <p:ext uri="{BB962C8B-B14F-4D97-AF65-F5344CB8AC3E}">
        <p14:creationId xmlns:p14="http://schemas.microsoft.com/office/powerpoint/2010/main" val="827428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626" name="Rectangle 2"/>
          <p:cNvSpPr>
            <a:spLocks noChangeArrowheads="1"/>
          </p:cNvSpPr>
          <p:nvPr/>
        </p:nvSpPr>
        <p:spPr bwMode="auto">
          <a:xfrm>
            <a:off x="107504" y="1878518"/>
            <a:ext cx="8929747" cy="1923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>
              <a:defRPr/>
            </a:pPr>
            <a:endParaRPr lang="ru-RU" b="1" cap="all" dirty="0">
              <a:solidFill>
                <a:schemeClr val="accent6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algn="ctr">
              <a:defRPr/>
            </a:pPr>
            <a:endParaRPr lang="ru-RU" b="1" cap="all" dirty="0">
              <a:solidFill>
                <a:schemeClr val="accent6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«АВАРИЙНОСТЬ И ТРАВМАТИЗМ НА ОПАСНЫХ ПРОИЗВОДСТВЕННЫХ ОБЪЕКТАХ ПРИ ИСПОЛЬЗОВАНИИ ОБОРУДОВАНИЯ, РАБОТАЮЩЕГО ПОД ИЗБЫТОЧНЫМ ДАВЛЕНИЕМ, ПРИЧИНЫ И РЕЗУЛЬТАТЫ ПРОИЗОШЕДШИХ АВАРИЙ И НЕСЧАСТНЫХ СЛУЧАЕВ, ЗАЩИТА ОБЪЕКТОВ </a:t>
            </a:r>
            <a:b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ВНЕШНИХ ВОЗДЕЙСТВИЙ»</a:t>
            </a:r>
            <a:endParaRPr lang="ru-RU" sz="2000" b="1" dirty="0" smtClean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b="1" cap="all" dirty="0">
              <a:solidFill>
                <a:schemeClr val="accent6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algn="ctr">
              <a:defRPr/>
            </a:pPr>
            <a:endParaRPr lang="ru-RU" b="1" cap="all" dirty="0">
              <a:solidFill>
                <a:schemeClr val="accent6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502920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ctr" eaLnBrk="1" hangingPunct="1">
              <a:lnSpc>
                <a:spcPct val="90000"/>
              </a:lnSpc>
              <a:defRPr/>
            </a:pPr>
            <a:endParaRPr kumimoji="1" lang="ru-RU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2053" name="Group 36"/>
          <p:cNvGrpSpPr>
            <a:grpSpLocks/>
          </p:cNvGrpSpPr>
          <p:nvPr/>
        </p:nvGrpSpPr>
        <p:grpSpPr bwMode="auto">
          <a:xfrm>
            <a:off x="0" y="127000"/>
            <a:ext cx="9144000" cy="1611313"/>
            <a:chOff x="0" y="-251"/>
            <a:chExt cx="5760" cy="1015"/>
          </a:xfrm>
        </p:grpSpPr>
        <p:sp>
          <p:nvSpPr>
            <p:cNvPr id="2060" name="Rectangle 37"/>
            <p:cNvSpPr>
              <a:spLocks noChangeArrowheads="1"/>
            </p:cNvSpPr>
            <p:nvPr/>
          </p:nvSpPr>
          <p:spPr bwMode="auto">
            <a:xfrm>
              <a:off x="0" y="346"/>
              <a:ext cx="5760" cy="59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1" lang="ru-RU" altLang="ru-RU" sz="1400" b="1">
                <a:latin typeface="Calibri" panose="020F0502020204030204" pitchFamily="34" charset="0"/>
              </a:endParaRPr>
            </a:p>
          </p:txBody>
        </p:sp>
        <p:sp>
          <p:nvSpPr>
            <p:cNvPr id="5130" name="Rectangle 38"/>
            <p:cNvSpPr>
              <a:spLocks noChangeArrowheads="1"/>
            </p:cNvSpPr>
            <p:nvPr/>
          </p:nvSpPr>
          <p:spPr bwMode="auto">
            <a:xfrm>
              <a:off x="0" y="458"/>
              <a:ext cx="5760" cy="166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5131" name="Rectangle 39"/>
            <p:cNvSpPr>
              <a:spLocks noChangeArrowheads="1"/>
            </p:cNvSpPr>
            <p:nvPr/>
          </p:nvSpPr>
          <p:spPr bwMode="auto">
            <a:xfrm>
              <a:off x="0" y="401"/>
              <a:ext cx="5760" cy="81"/>
            </a:xfrm>
            <a:prstGeom prst="rect">
              <a:avLst/>
            </a:prstGeom>
            <a:solidFill>
              <a:srgbClr val="993300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" name="Text Box 40"/>
            <p:cNvSpPr txBox="1">
              <a:spLocks noChangeArrowheads="1"/>
            </p:cNvSpPr>
            <p:nvPr/>
          </p:nvSpPr>
          <p:spPr bwMode="auto">
            <a:xfrm>
              <a:off x="327" y="-251"/>
              <a:ext cx="5241" cy="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kumimoji="1"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Центральное управление Федеральной службы по экологическому, </a:t>
              </a: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технологическому и атомному надзору</a:t>
              </a:r>
            </a:p>
          </p:txBody>
        </p:sp>
        <p:pic>
          <p:nvPicPr>
            <p:cNvPr id="2068" name="Picture 41" descr="fsetan_emblema200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5"/>
              <a:ext cx="666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Line 2"/>
          <p:cNvSpPr>
            <a:spLocks noChangeShapeType="1"/>
          </p:cNvSpPr>
          <p:nvPr/>
        </p:nvSpPr>
        <p:spPr bwMode="auto">
          <a:xfrm flipV="1">
            <a:off x="361951" y="5373216"/>
            <a:ext cx="8501122" cy="0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39700"/>
          </a:sp3d>
        </p:spPr>
        <p:txBody>
          <a:bodyPr wrap="none" anchor="ctr"/>
          <a:lstStyle/>
          <a:p>
            <a:pPr eaLnBrk="1" hangingPunct="1">
              <a:defRPr/>
            </a:pPr>
            <a:endParaRPr lang="ru-RU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Line 2"/>
          <p:cNvSpPr>
            <a:spLocks noChangeShapeType="1"/>
          </p:cNvSpPr>
          <p:nvPr/>
        </p:nvSpPr>
        <p:spPr bwMode="auto">
          <a:xfrm flipV="1">
            <a:off x="0" y="-987425"/>
            <a:ext cx="9144000" cy="0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39700"/>
          </a:sp3d>
        </p:spPr>
        <p:txBody>
          <a:bodyPr wrap="none" anchor="ctr"/>
          <a:lstStyle/>
          <a:p>
            <a:pPr eaLnBrk="1" hangingPunct="1">
              <a:defRPr/>
            </a:pPr>
            <a:endParaRPr lang="ru-RU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86273" y="3845485"/>
            <a:ext cx="8352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000" b="1" spc="-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Доклад </a:t>
            </a:r>
            <a:r>
              <a:rPr lang="ru-RU" sz="2000" b="1" spc="-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главного государственного инспектора отдела </a:t>
            </a:r>
            <a:r>
              <a:rPr lang="ru-RU" sz="2000" b="1" spc="-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общего промышленного надзора по Ярославской </a:t>
            </a:r>
            <a:r>
              <a:rPr lang="ru-RU" sz="2000" b="1" spc="-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/>
            </a:r>
            <a:br>
              <a:rPr lang="ru-RU" sz="2000" b="1" spc="-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</a:br>
            <a:r>
              <a:rPr lang="ru-RU" sz="2000" b="1" spc="-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и </a:t>
            </a:r>
            <a:r>
              <a:rPr lang="ru-RU" sz="2000" b="1" spc="-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Костромской областям</a:t>
            </a:r>
            <a:br>
              <a:rPr lang="ru-RU" sz="2000" b="1" spc="-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</a:br>
            <a:r>
              <a:rPr lang="ru-RU" sz="2000" b="1" spc="-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Орлова Романа Сергеевича</a:t>
            </a:r>
            <a:endParaRPr lang="ru-RU" sz="2000" spc="-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98217" y="6302880"/>
            <a:ext cx="23475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15 сентября 2026 </a:t>
            </a:r>
            <a:r>
              <a:rPr lang="ru-RU" sz="20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г.</a:t>
            </a:r>
            <a:endParaRPr lang="ru-RU" sz="2000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667519" y="6330318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pic>
        <p:nvPicPr>
          <p:cNvPr id="2052" name="Picture 4" descr="В Уссурийске будет построена газонаполнительная станция мощностью 20 тыс.  тонн в год :: Все для стройки">
            <a:extLst>
              <a:ext uri="{FF2B5EF4-FFF2-40B4-BE49-F238E27FC236}">
                <a16:creationId xmlns="" xmlns:a16="http://schemas.microsoft.com/office/drawing/2014/main" id="{A45963AD-0E3A-4A25-838A-1C173176DD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816" y="1814850"/>
            <a:ext cx="7238367" cy="4746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="" xmlns:a16="http://schemas.microsoft.com/office/drawing/2014/main" id="{7139CF3E-8D63-438E-A8FC-A65DD50098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982062"/>
            <a:ext cx="1768329" cy="1991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36">
            <a:extLst>
              <a:ext uri="{FF2B5EF4-FFF2-40B4-BE49-F238E27FC236}">
                <a16:creationId xmlns="" xmlns:a16="http://schemas.microsoft.com/office/drawing/2014/main" id="{E7CA87FA-671B-4CA4-9D37-784274D438DC}"/>
              </a:ext>
            </a:extLst>
          </p:cNvPr>
          <p:cNvGrpSpPr>
            <a:grpSpLocks/>
          </p:cNvGrpSpPr>
          <p:nvPr/>
        </p:nvGrpSpPr>
        <p:grpSpPr bwMode="auto">
          <a:xfrm>
            <a:off x="0" y="127000"/>
            <a:ext cx="9144000" cy="1611313"/>
            <a:chOff x="0" y="-251"/>
            <a:chExt cx="5760" cy="1015"/>
          </a:xfrm>
        </p:grpSpPr>
        <p:sp>
          <p:nvSpPr>
            <p:cNvPr id="15" name="Rectangle 37">
              <a:extLst>
                <a:ext uri="{FF2B5EF4-FFF2-40B4-BE49-F238E27FC236}">
                  <a16:creationId xmlns="" xmlns:a16="http://schemas.microsoft.com/office/drawing/2014/main" id="{7E1EAD48-2044-444A-920A-B2A1E63942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346"/>
              <a:ext cx="5760" cy="59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1" lang="ru-RU" altLang="ru-RU" sz="1400" b="1">
                <a:latin typeface="Calibri" panose="020F0502020204030204" pitchFamily="34" charset="0"/>
              </a:endParaRPr>
            </a:p>
          </p:txBody>
        </p:sp>
        <p:sp>
          <p:nvSpPr>
            <p:cNvPr id="16" name="Rectangle 38">
              <a:extLst>
                <a:ext uri="{FF2B5EF4-FFF2-40B4-BE49-F238E27FC236}">
                  <a16:creationId xmlns="" xmlns:a16="http://schemas.microsoft.com/office/drawing/2014/main" id="{EFC8E156-F182-488E-A21B-46EF2E1CCD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58"/>
              <a:ext cx="5760" cy="166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7" name="Rectangle 39">
              <a:extLst>
                <a:ext uri="{FF2B5EF4-FFF2-40B4-BE49-F238E27FC236}">
                  <a16:creationId xmlns="" xmlns:a16="http://schemas.microsoft.com/office/drawing/2014/main" id="{F7D4C0A4-EA78-4060-9BC7-277CA9DFB1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01"/>
              <a:ext cx="5760" cy="81"/>
            </a:xfrm>
            <a:prstGeom prst="rect">
              <a:avLst/>
            </a:prstGeom>
            <a:solidFill>
              <a:srgbClr val="993300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8" name="Text Box 40">
              <a:extLst>
                <a:ext uri="{FF2B5EF4-FFF2-40B4-BE49-F238E27FC236}">
                  <a16:creationId xmlns="" xmlns:a16="http://schemas.microsoft.com/office/drawing/2014/main" id="{5281ADB1-7319-4297-A05E-64D4A00D3D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" y="-251"/>
              <a:ext cx="5241" cy="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kumimoji="1"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Центральное управление Федеральной службы по экологическому, </a:t>
              </a: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технологическому и атомному надзору</a:t>
              </a:r>
            </a:p>
          </p:txBody>
        </p:sp>
        <p:pic>
          <p:nvPicPr>
            <p:cNvPr id="19" name="Picture 41" descr="fsetan_emblema2007">
              <a:extLst>
                <a:ext uri="{FF2B5EF4-FFF2-40B4-BE49-F238E27FC236}">
                  <a16:creationId xmlns="" xmlns:a16="http://schemas.microsoft.com/office/drawing/2014/main" id="{7104B25D-ED2E-4EE0-AC01-15701BF375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5"/>
              <a:ext cx="666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14286570"/>
      </p:ext>
    </p:extLst>
  </p:cSld>
  <p:clrMapOvr>
    <a:masterClrMapping/>
  </p:clrMapOvr>
  <p:transition spd="med">
    <p:cover dir="l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4"/>
          <p:cNvSpPr txBox="1"/>
          <p:nvPr/>
        </p:nvSpPr>
        <p:spPr>
          <a:xfrm>
            <a:off x="323850" y="2588268"/>
            <a:ext cx="8515352" cy="35240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000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30.01.2025</a:t>
            </a:r>
            <a:r>
              <a:rPr lang="ru-RU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городе Первоуральск Свердловской области в отделении сульфата натрия цеха № 2 произошла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авария.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ctr">
              <a:lnSpc>
                <a:spcPct val="100000"/>
              </a:lnSpc>
              <a:spcBef>
                <a:spcPts val="1200"/>
              </a:spcBef>
            </a:pPr>
            <a:r>
              <a:rPr lang="ru-RU" sz="2200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причины аварии</a:t>
            </a: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Допущена замена стальной задвижки, материал корпуса которой </a:t>
            </a:r>
            <a:b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предусмотрен проектной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документации.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проведено первичное техническое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освидетельствование.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ctr">
              <a:lnSpc>
                <a:spcPct val="100000"/>
              </a:lnSpc>
              <a:spcBef>
                <a:spcPts val="1200"/>
              </a:spcBef>
            </a:pPr>
            <a:r>
              <a:rPr lang="ru-RU" sz="2200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Организационные причины аварии</a:t>
            </a: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обеспечен контроль за качеством проведенного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ремонта.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осуществлялся производственный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обеспечено функционирование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СУПБ.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1"/>
          <p:cNvSpPr/>
          <p:nvPr/>
        </p:nvSpPr>
        <p:spPr>
          <a:xfrm>
            <a:off x="539552" y="1752715"/>
            <a:ext cx="8064896" cy="646920"/>
          </a:xfrm>
          <a:prstGeom prst="roundRect">
            <a:avLst>
              <a:gd name="adj" fmla="val 16667"/>
            </a:avLst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Аварии на опасных производственных объектах</a:t>
            </a:r>
            <a:endParaRPr lang="ru-RU" sz="2800" b="1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" name="Group 36">
            <a:extLst>
              <a:ext uri="{FF2B5EF4-FFF2-40B4-BE49-F238E27FC236}">
                <a16:creationId xmlns="" xmlns:a16="http://schemas.microsoft.com/office/drawing/2014/main" id="{5AD9ACA9-1298-4425-BB95-0EE5DCBF27B8}"/>
              </a:ext>
            </a:extLst>
          </p:cNvPr>
          <p:cNvGrpSpPr>
            <a:grpSpLocks/>
          </p:cNvGrpSpPr>
          <p:nvPr/>
        </p:nvGrpSpPr>
        <p:grpSpPr bwMode="auto">
          <a:xfrm>
            <a:off x="0" y="127000"/>
            <a:ext cx="9144000" cy="1611313"/>
            <a:chOff x="0" y="-251"/>
            <a:chExt cx="5760" cy="1015"/>
          </a:xfrm>
        </p:grpSpPr>
        <p:sp>
          <p:nvSpPr>
            <p:cNvPr id="19" name="Rectangle 37">
              <a:extLst>
                <a:ext uri="{FF2B5EF4-FFF2-40B4-BE49-F238E27FC236}">
                  <a16:creationId xmlns="" xmlns:a16="http://schemas.microsoft.com/office/drawing/2014/main" id="{6EBE873B-C93D-487B-B955-8DA231F8F9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346"/>
              <a:ext cx="5760" cy="59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1" lang="ru-RU" altLang="ru-RU" sz="1400" b="1">
                <a:latin typeface="Calibri" panose="020F0502020204030204" pitchFamily="34" charset="0"/>
              </a:endParaRPr>
            </a:p>
          </p:txBody>
        </p:sp>
        <p:sp>
          <p:nvSpPr>
            <p:cNvPr id="20" name="Rectangle 38">
              <a:extLst>
                <a:ext uri="{FF2B5EF4-FFF2-40B4-BE49-F238E27FC236}">
                  <a16:creationId xmlns="" xmlns:a16="http://schemas.microsoft.com/office/drawing/2014/main" id="{EC055951-B3E3-408C-B5AB-1F8E9DA412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58"/>
              <a:ext cx="5760" cy="166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1" name="Rectangle 39">
              <a:extLst>
                <a:ext uri="{FF2B5EF4-FFF2-40B4-BE49-F238E27FC236}">
                  <a16:creationId xmlns="" xmlns:a16="http://schemas.microsoft.com/office/drawing/2014/main" id="{A3413C2B-E15A-4ABA-941D-DF27D4FFD0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01"/>
              <a:ext cx="5760" cy="81"/>
            </a:xfrm>
            <a:prstGeom prst="rect">
              <a:avLst/>
            </a:prstGeom>
            <a:solidFill>
              <a:srgbClr val="993300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2" name="Text Box 40">
              <a:extLst>
                <a:ext uri="{FF2B5EF4-FFF2-40B4-BE49-F238E27FC236}">
                  <a16:creationId xmlns="" xmlns:a16="http://schemas.microsoft.com/office/drawing/2014/main" id="{C4A458CC-ECC2-4204-AFBF-560D31EB18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" y="-251"/>
              <a:ext cx="5241" cy="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kumimoji="1"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Центральное управление Федеральной службы по экологическому, </a:t>
              </a: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технологическому и атомному надзору</a:t>
              </a:r>
            </a:p>
          </p:txBody>
        </p:sp>
        <p:pic>
          <p:nvPicPr>
            <p:cNvPr id="23" name="Picture 41" descr="fsetan_emblema2007">
              <a:extLst>
                <a:ext uri="{FF2B5EF4-FFF2-40B4-BE49-F238E27FC236}">
                  <a16:creationId xmlns="" xmlns:a16="http://schemas.microsoft.com/office/drawing/2014/main" id="{255232AD-E58F-45C4-A257-8849793E77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5"/>
              <a:ext cx="666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5D670D56-AAAD-4E0B-864A-69F4CEDB7A64}"/>
              </a:ext>
            </a:extLst>
          </p:cNvPr>
          <p:cNvSpPr txBox="1"/>
          <p:nvPr/>
        </p:nvSpPr>
        <p:spPr>
          <a:xfrm>
            <a:off x="8667519" y="6330318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264409500"/>
      </p:ext>
    </p:extLst>
  </p:cSld>
  <p:clrMapOvr>
    <a:masterClrMapping/>
  </p:clrMapOvr>
  <p:transition spd="med">
    <p:cover dir="l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4"/>
          <p:cNvSpPr txBox="1"/>
          <p:nvPr/>
        </p:nvSpPr>
        <p:spPr>
          <a:xfrm>
            <a:off x="323849" y="2448880"/>
            <a:ext cx="8515351" cy="3813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000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08.04.2025</a:t>
            </a:r>
            <a:r>
              <a:rPr lang="ru-RU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городе Старый Оскол произошла авария на опасном производственном объекте наполнения кислородных баллонов. Три работника получили ожоги разной степени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тяжести.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ctr">
              <a:lnSpc>
                <a:spcPct val="100000"/>
              </a:lnSpc>
              <a:spcBef>
                <a:spcPts val="1200"/>
              </a:spcBef>
            </a:pPr>
            <a:r>
              <a:rPr lang="ru-RU" sz="2200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причины аварии</a:t>
            </a: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Неудовлетворительная организация процедуры обезжиривания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документации завода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изготовителя.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экспертиз промышленной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ctr">
              <a:lnSpc>
                <a:spcPct val="100000"/>
              </a:lnSpc>
              <a:spcBef>
                <a:spcPts val="1200"/>
              </a:spcBef>
            </a:pPr>
            <a:r>
              <a:rPr lang="ru-RU" sz="2200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Организационные причины аварии</a:t>
            </a: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Эксплуатация без регистрации государственном реестре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назначенных приказом ответственных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обеспечение работников средствами индивидуальной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защиты.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" name="Group 36">
            <a:extLst>
              <a:ext uri="{FF2B5EF4-FFF2-40B4-BE49-F238E27FC236}">
                <a16:creationId xmlns="" xmlns:a16="http://schemas.microsoft.com/office/drawing/2014/main" id="{5AD9ACA9-1298-4425-BB95-0EE5DCBF27B8}"/>
              </a:ext>
            </a:extLst>
          </p:cNvPr>
          <p:cNvGrpSpPr>
            <a:grpSpLocks/>
          </p:cNvGrpSpPr>
          <p:nvPr/>
        </p:nvGrpSpPr>
        <p:grpSpPr bwMode="auto">
          <a:xfrm>
            <a:off x="0" y="127000"/>
            <a:ext cx="9144000" cy="1611313"/>
            <a:chOff x="0" y="-251"/>
            <a:chExt cx="5760" cy="1015"/>
          </a:xfrm>
        </p:grpSpPr>
        <p:sp>
          <p:nvSpPr>
            <p:cNvPr id="19" name="Rectangle 37">
              <a:extLst>
                <a:ext uri="{FF2B5EF4-FFF2-40B4-BE49-F238E27FC236}">
                  <a16:creationId xmlns="" xmlns:a16="http://schemas.microsoft.com/office/drawing/2014/main" id="{6EBE873B-C93D-487B-B955-8DA231F8F9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346"/>
              <a:ext cx="5760" cy="59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1" lang="ru-RU" altLang="ru-RU" sz="1400" b="1">
                <a:latin typeface="Calibri" panose="020F0502020204030204" pitchFamily="34" charset="0"/>
              </a:endParaRPr>
            </a:p>
          </p:txBody>
        </p:sp>
        <p:sp>
          <p:nvSpPr>
            <p:cNvPr id="20" name="Rectangle 38">
              <a:extLst>
                <a:ext uri="{FF2B5EF4-FFF2-40B4-BE49-F238E27FC236}">
                  <a16:creationId xmlns="" xmlns:a16="http://schemas.microsoft.com/office/drawing/2014/main" id="{EC055951-B3E3-408C-B5AB-1F8E9DA412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58"/>
              <a:ext cx="5760" cy="166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1" name="Rectangle 39">
              <a:extLst>
                <a:ext uri="{FF2B5EF4-FFF2-40B4-BE49-F238E27FC236}">
                  <a16:creationId xmlns="" xmlns:a16="http://schemas.microsoft.com/office/drawing/2014/main" id="{A3413C2B-E15A-4ABA-941D-DF27D4FFD0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01"/>
              <a:ext cx="5760" cy="81"/>
            </a:xfrm>
            <a:prstGeom prst="rect">
              <a:avLst/>
            </a:prstGeom>
            <a:solidFill>
              <a:srgbClr val="993300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2" name="Text Box 40">
              <a:extLst>
                <a:ext uri="{FF2B5EF4-FFF2-40B4-BE49-F238E27FC236}">
                  <a16:creationId xmlns="" xmlns:a16="http://schemas.microsoft.com/office/drawing/2014/main" id="{C4A458CC-ECC2-4204-AFBF-560D31EB18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" y="-251"/>
              <a:ext cx="5241" cy="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kumimoji="1"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Центральное управление Федеральной службы по экологическому, </a:t>
              </a: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технологическому и атомному надзору</a:t>
              </a:r>
            </a:p>
          </p:txBody>
        </p:sp>
        <p:pic>
          <p:nvPicPr>
            <p:cNvPr id="23" name="Picture 41" descr="fsetan_emblema2007">
              <a:extLst>
                <a:ext uri="{FF2B5EF4-FFF2-40B4-BE49-F238E27FC236}">
                  <a16:creationId xmlns="" xmlns:a16="http://schemas.microsoft.com/office/drawing/2014/main" id="{255232AD-E58F-45C4-A257-8849793E77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5"/>
              <a:ext cx="666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5D670D56-AAAD-4E0B-864A-69F4CEDB7A64}"/>
              </a:ext>
            </a:extLst>
          </p:cNvPr>
          <p:cNvSpPr txBox="1"/>
          <p:nvPr/>
        </p:nvSpPr>
        <p:spPr>
          <a:xfrm>
            <a:off x="8667519" y="6330318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1" name="Скругленный прямоугольник 1"/>
          <p:cNvSpPr/>
          <p:nvPr/>
        </p:nvSpPr>
        <p:spPr>
          <a:xfrm>
            <a:off x="539552" y="1752715"/>
            <a:ext cx="8064896" cy="646920"/>
          </a:xfrm>
          <a:prstGeom prst="roundRect">
            <a:avLst>
              <a:gd name="adj" fmla="val 16667"/>
            </a:avLst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Аварии на опасных производственных объектах</a:t>
            </a:r>
            <a:endParaRPr lang="ru-RU" sz="2800" b="1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1004963"/>
      </p:ext>
    </p:extLst>
  </p:cSld>
  <p:clrMapOvr>
    <a:masterClrMapping/>
  </p:clrMapOvr>
  <p:transition spd="med">
    <p:cover dir="l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36">
            <a:extLst>
              <a:ext uri="{FF2B5EF4-FFF2-40B4-BE49-F238E27FC236}">
                <a16:creationId xmlns="" xmlns:a16="http://schemas.microsoft.com/office/drawing/2014/main" id="{5AD9ACA9-1298-4425-BB95-0EE5DCBF27B8}"/>
              </a:ext>
            </a:extLst>
          </p:cNvPr>
          <p:cNvGrpSpPr>
            <a:grpSpLocks/>
          </p:cNvGrpSpPr>
          <p:nvPr/>
        </p:nvGrpSpPr>
        <p:grpSpPr bwMode="auto">
          <a:xfrm>
            <a:off x="0" y="127000"/>
            <a:ext cx="9144000" cy="1611313"/>
            <a:chOff x="0" y="-251"/>
            <a:chExt cx="5760" cy="1015"/>
          </a:xfrm>
        </p:grpSpPr>
        <p:sp>
          <p:nvSpPr>
            <p:cNvPr id="19" name="Rectangle 37">
              <a:extLst>
                <a:ext uri="{FF2B5EF4-FFF2-40B4-BE49-F238E27FC236}">
                  <a16:creationId xmlns="" xmlns:a16="http://schemas.microsoft.com/office/drawing/2014/main" id="{6EBE873B-C93D-487B-B955-8DA231F8F9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346"/>
              <a:ext cx="5760" cy="59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1" lang="ru-RU" altLang="ru-RU" sz="1400" b="1">
                <a:latin typeface="Calibri" panose="020F0502020204030204" pitchFamily="34" charset="0"/>
              </a:endParaRPr>
            </a:p>
          </p:txBody>
        </p:sp>
        <p:sp>
          <p:nvSpPr>
            <p:cNvPr id="20" name="Rectangle 38">
              <a:extLst>
                <a:ext uri="{FF2B5EF4-FFF2-40B4-BE49-F238E27FC236}">
                  <a16:creationId xmlns="" xmlns:a16="http://schemas.microsoft.com/office/drawing/2014/main" id="{EC055951-B3E3-408C-B5AB-1F8E9DA412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58"/>
              <a:ext cx="5760" cy="166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1" name="Rectangle 39">
              <a:extLst>
                <a:ext uri="{FF2B5EF4-FFF2-40B4-BE49-F238E27FC236}">
                  <a16:creationId xmlns="" xmlns:a16="http://schemas.microsoft.com/office/drawing/2014/main" id="{A3413C2B-E15A-4ABA-941D-DF27D4FFD0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01"/>
              <a:ext cx="5760" cy="81"/>
            </a:xfrm>
            <a:prstGeom prst="rect">
              <a:avLst/>
            </a:prstGeom>
            <a:solidFill>
              <a:srgbClr val="993300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2" name="Text Box 40">
              <a:extLst>
                <a:ext uri="{FF2B5EF4-FFF2-40B4-BE49-F238E27FC236}">
                  <a16:creationId xmlns="" xmlns:a16="http://schemas.microsoft.com/office/drawing/2014/main" id="{C4A458CC-ECC2-4204-AFBF-560D31EB18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" y="-251"/>
              <a:ext cx="5241" cy="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kumimoji="1"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Центральное управление Федеральной службы по экологическому, </a:t>
              </a: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технологическому и атомному надзору</a:t>
              </a:r>
            </a:p>
          </p:txBody>
        </p:sp>
        <p:pic>
          <p:nvPicPr>
            <p:cNvPr id="23" name="Picture 41" descr="fsetan_emblema2007">
              <a:extLst>
                <a:ext uri="{FF2B5EF4-FFF2-40B4-BE49-F238E27FC236}">
                  <a16:creationId xmlns="" xmlns:a16="http://schemas.microsoft.com/office/drawing/2014/main" id="{255232AD-E58F-45C4-A257-8849793E77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5"/>
              <a:ext cx="666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5D670D56-AAAD-4E0B-864A-69F4CEDB7A64}"/>
              </a:ext>
            </a:extLst>
          </p:cNvPr>
          <p:cNvSpPr txBox="1"/>
          <p:nvPr/>
        </p:nvSpPr>
        <p:spPr>
          <a:xfrm>
            <a:off x="8667519" y="6330318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D9977B17-0585-4B4F-9840-0B243A2FCF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333" y="2480382"/>
            <a:ext cx="3166285" cy="422171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F4C5C6FC-BFC3-4651-83BB-A7F997C0080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128" y="2480381"/>
            <a:ext cx="3166285" cy="4221713"/>
          </a:xfrm>
          <a:prstGeom prst="rect">
            <a:avLst/>
          </a:prstGeom>
        </p:spPr>
      </p:pic>
      <p:sp>
        <p:nvSpPr>
          <p:cNvPr id="12" name="Скругленный прямоугольник 1"/>
          <p:cNvSpPr/>
          <p:nvPr/>
        </p:nvSpPr>
        <p:spPr>
          <a:xfrm>
            <a:off x="539552" y="1752715"/>
            <a:ext cx="8064896" cy="646920"/>
          </a:xfrm>
          <a:prstGeom prst="roundRect">
            <a:avLst>
              <a:gd name="adj" fmla="val 16667"/>
            </a:avLst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Аварии на опасных производственных объектах</a:t>
            </a:r>
            <a:endParaRPr lang="ru-RU" sz="2800" b="1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305705"/>
      </p:ext>
    </p:extLst>
  </p:cSld>
  <p:clrMapOvr>
    <a:masterClrMapping/>
  </p:clrMapOvr>
  <p:transition spd="med">
    <p:cover dir="l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4"/>
          <p:cNvSpPr txBox="1"/>
          <p:nvPr/>
        </p:nvSpPr>
        <p:spPr>
          <a:xfrm>
            <a:off x="323850" y="2448880"/>
            <a:ext cx="8515352" cy="4139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000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05.05.2025</a:t>
            </a:r>
            <a:r>
              <a:rPr lang="ru-RU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13:00 в котельной №19 в городе Ковров Владимирской области </a:t>
            </a:r>
            <a:b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детонации газовоздушной смеси при розжиге водогрейного котла произошел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взрыв.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ctr">
              <a:lnSpc>
                <a:spcPct val="100000"/>
              </a:lnSpc>
              <a:spcBef>
                <a:spcPts val="1200"/>
              </a:spcBef>
            </a:pPr>
            <a:r>
              <a:rPr lang="ru-RU" sz="2200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причины аварии</a:t>
            </a: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Неконтролируемый взрыв газовоздушной смеси в топке котла произошедшей </a:t>
            </a:r>
            <a:b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загазованности топки котла при его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розжиге.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Подача газа к водогрейному котлу при отсутствии пламени на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горелке.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ctr">
              <a:lnSpc>
                <a:spcPct val="100000"/>
              </a:lnSpc>
              <a:spcBef>
                <a:spcPts val="1200"/>
              </a:spcBef>
            </a:pPr>
            <a:r>
              <a:rPr lang="ru-RU" sz="2200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Организационные причины аварии</a:t>
            </a: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Низкий уровень производственного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Допущен розжиг котла с нарушений требований инструкций по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эксплуатации. 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Инструкция по эксплуатации котлов не соответствует требованиям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" name="Group 36">
            <a:extLst>
              <a:ext uri="{FF2B5EF4-FFF2-40B4-BE49-F238E27FC236}">
                <a16:creationId xmlns="" xmlns:a16="http://schemas.microsoft.com/office/drawing/2014/main" id="{5AD9ACA9-1298-4425-BB95-0EE5DCBF27B8}"/>
              </a:ext>
            </a:extLst>
          </p:cNvPr>
          <p:cNvGrpSpPr>
            <a:grpSpLocks/>
          </p:cNvGrpSpPr>
          <p:nvPr/>
        </p:nvGrpSpPr>
        <p:grpSpPr bwMode="auto">
          <a:xfrm>
            <a:off x="0" y="127000"/>
            <a:ext cx="9144000" cy="1611313"/>
            <a:chOff x="0" y="-251"/>
            <a:chExt cx="5760" cy="1015"/>
          </a:xfrm>
        </p:grpSpPr>
        <p:sp>
          <p:nvSpPr>
            <p:cNvPr id="19" name="Rectangle 37">
              <a:extLst>
                <a:ext uri="{FF2B5EF4-FFF2-40B4-BE49-F238E27FC236}">
                  <a16:creationId xmlns="" xmlns:a16="http://schemas.microsoft.com/office/drawing/2014/main" id="{6EBE873B-C93D-487B-B955-8DA231F8F9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346"/>
              <a:ext cx="5760" cy="59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1" lang="ru-RU" altLang="ru-RU" sz="1400" b="1">
                <a:latin typeface="Calibri" panose="020F0502020204030204" pitchFamily="34" charset="0"/>
              </a:endParaRPr>
            </a:p>
          </p:txBody>
        </p:sp>
        <p:sp>
          <p:nvSpPr>
            <p:cNvPr id="20" name="Rectangle 38">
              <a:extLst>
                <a:ext uri="{FF2B5EF4-FFF2-40B4-BE49-F238E27FC236}">
                  <a16:creationId xmlns="" xmlns:a16="http://schemas.microsoft.com/office/drawing/2014/main" id="{EC055951-B3E3-408C-B5AB-1F8E9DA412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58"/>
              <a:ext cx="5760" cy="166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1" name="Rectangle 39">
              <a:extLst>
                <a:ext uri="{FF2B5EF4-FFF2-40B4-BE49-F238E27FC236}">
                  <a16:creationId xmlns="" xmlns:a16="http://schemas.microsoft.com/office/drawing/2014/main" id="{A3413C2B-E15A-4ABA-941D-DF27D4FFD0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01"/>
              <a:ext cx="5760" cy="81"/>
            </a:xfrm>
            <a:prstGeom prst="rect">
              <a:avLst/>
            </a:prstGeom>
            <a:solidFill>
              <a:srgbClr val="993300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2" name="Text Box 40">
              <a:extLst>
                <a:ext uri="{FF2B5EF4-FFF2-40B4-BE49-F238E27FC236}">
                  <a16:creationId xmlns="" xmlns:a16="http://schemas.microsoft.com/office/drawing/2014/main" id="{C4A458CC-ECC2-4204-AFBF-560D31EB18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" y="-251"/>
              <a:ext cx="5241" cy="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kumimoji="1"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Центральное управление Федеральной службы по экологическому, </a:t>
              </a: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технологическому и атомному надзору</a:t>
              </a:r>
            </a:p>
          </p:txBody>
        </p:sp>
        <p:pic>
          <p:nvPicPr>
            <p:cNvPr id="23" name="Picture 41" descr="fsetan_emblema2007">
              <a:extLst>
                <a:ext uri="{FF2B5EF4-FFF2-40B4-BE49-F238E27FC236}">
                  <a16:creationId xmlns="" xmlns:a16="http://schemas.microsoft.com/office/drawing/2014/main" id="{255232AD-E58F-45C4-A257-8849793E77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5"/>
              <a:ext cx="666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5D670D56-AAAD-4E0B-864A-69F4CEDB7A64}"/>
              </a:ext>
            </a:extLst>
          </p:cNvPr>
          <p:cNvSpPr txBox="1"/>
          <p:nvPr/>
        </p:nvSpPr>
        <p:spPr>
          <a:xfrm>
            <a:off x="8667519" y="6330318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1" name="Скругленный прямоугольник 1"/>
          <p:cNvSpPr/>
          <p:nvPr/>
        </p:nvSpPr>
        <p:spPr>
          <a:xfrm>
            <a:off x="539552" y="1752715"/>
            <a:ext cx="8064896" cy="646920"/>
          </a:xfrm>
          <a:prstGeom prst="roundRect">
            <a:avLst>
              <a:gd name="adj" fmla="val 16667"/>
            </a:avLst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Аварии на опасных производственных объектах</a:t>
            </a:r>
            <a:endParaRPr lang="ru-RU" sz="2800" b="1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010038"/>
      </p:ext>
    </p:extLst>
  </p:cSld>
  <p:clrMapOvr>
    <a:masterClrMapping/>
  </p:clrMapOvr>
  <p:transition spd="med">
    <p:cover dir="l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36">
            <a:extLst>
              <a:ext uri="{FF2B5EF4-FFF2-40B4-BE49-F238E27FC236}">
                <a16:creationId xmlns="" xmlns:a16="http://schemas.microsoft.com/office/drawing/2014/main" id="{5AD9ACA9-1298-4425-BB95-0EE5DCBF27B8}"/>
              </a:ext>
            </a:extLst>
          </p:cNvPr>
          <p:cNvGrpSpPr>
            <a:grpSpLocks/>
          </p:cNvGrpSpPr>
          <p:nvPr/>
        </p:nvGrpSpPr>
        <p:grpSpPr bwMode="auto">
          <a:xfrm>
            <a:off x="0" y="127000"/>
            <a:ext cx="9144000" cy="1611313"/>
            <a:chOff x="0" y="-251"/>
            <a:chExt cx="5760" cy="1015"/>
          </a:xfrm>
        </p:grpSpPr>
        <p:sp>
          <p:nvSpPr>
            <p:cNvPr id="19" name="Rectangle 37">
              <a:extLst>
                <a:ext uri="{FF2B5EF4-FFF2-40B4-BE49-F238E27FC236}">
                  <a16:creationId xmlns="" xmlns:a16="http://schemas.microsoft.com/office/drawing/2014/main" id="{6EBE873B-C93D-487B-B955-8DA231F8F9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346"/>
              <a:ext cx="5760" cy="59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1" lang="ru-RU" altLang="ru-RU" sz="1400" b="1">
                <a:latin typeface="Calibri" panose="020F0502020204030204" pitchFamily="34" charset="0"/>
              </a:endParaRPr>
            </a:p>
          </p:txBody>
        </p:sp>
        <p:sp>
          <p:nvSpPr>
            <p:cNvPr id="20" name="Rectangle 38">
              <a:extLst>
                <a:ext uri="{FF2B5EF4-FFF2-40B4-BE49-F238E27FC236}">
                  <a16:creationId xmlns="" xmlns:a16="http://schemas.microsoft.com/office/drawing/2014/main" id="{EC055951-B3E3-408C-B5AB-1F8E9DA412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58"/>
              <a:ext cx="5760" cy="166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1" name="Rectangle 39">
              <a:extLst>
                <a:ext uri="{FF2B5EF4-FFF2-40B4-BE49-F238E27FC236}">
                  <a16:creationId xmlns="" xmlns:a16="http://schemas.microsoft.com/office/drawing/2014/main" id="{A3413C2B-E15A-4ABA-941D-DF27D4FFD0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01"/>
              <a:ext cx="5760" cy="81"/>
            </a:xfrm>
            <a:prstGeom prst="rect">
              <a:avLst/>
            </a:prstGeom>
            <a:solidFill>
              <a:srgbClr val="993300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2" name="Text Box 40">
              <a:extLst>
                <a:ext uri="{FF2B5EF4-FFF2-40B4-BE49-F238E27FC236}">
                  <a16:creationId xmlns="" xmlns:a16="http://schemas.microsoft.com/office/drawing/2014/main" id="{C4A458CC-ECC2-4204-AFBF-560D31EB18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" y="-251"/>
              <a:ext cx="5241" cy="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kumimoji="1"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Центральное управление Федеральной службы по экологическому, </a:t>
              </a: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технологическому и атомному надзору</a:t>
              </a:r>
            </a:p>
          </p:txBody>
        </p:sp>
        <p:pic>
          <p:nvPicPr>
            <p:cNvPr id="23" name="Picture 41" descr="fsetan_emblema2007">
              <a:extLst>
                <a:ext uri="{FF2B5EF4-FFF2-40B4-BE49-F238E27FC236}">
                  <a16:creationId xmlns="" xmlns:a16="http://schemas.microsoft.com/office/drawing/2014/main" id="{255232AD-E58F-45C4-A257-8849793E77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5"/>
              <a:ext cx="666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5D670D56-AAAD-4E0B-864A-69F4CEDB7A64}"/>
              </a:ext>
            </a:extLst>
          </p:cNvPr>
          <p:cNvSpPr txBox="1"/>
          <p:nvPr/>
        </p:nvSpPr>
        <p:spPr>
          <a:xfrm>
            <a:off x="8667519" y="6330318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C51F50D0-A3B7-4274-89DA-37E7362037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740" y="2489412"/>
            <a:ext cx="2921892" cy="420811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12D896F4-8804-4051-88E3-7F8AA421C6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489412"/>
            <a:ext cx="3014326" cy="4208119"/>
          </a:xfrm>
          <a:prstGeom prst="rect">
            <a:avLst/>
          </a:prstGeom>
        </p:spPr>
      </p:pic>
      <p:sp>
        <p:nvSpPr>
          <p:cNvPr id="12" name="Скругленный прямоугольник 1"/>
          <p:cNvSpPr/>
          <p:nvPr/>
        </p:nvSpPr>
        <p:spPr>
          <a:xfrm>
            <a:off x="539552" y="1752715"/>
            <a:ext cx="8064896" cy="646920"/>
          </a:xfrm>
          <a:prstGeom prst="roundRect">
            <a:avLst>
              <a:gd name="adj" fmla="val 16667"/>
            </a:avLst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Аварии на опасных производственных объектах</a:t>
            </a:r>
            <a:endParaRPr lang="ru-RU" sz="2800" b="1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1883982"/>
      </p:ext>
    </p:extLst>
  </p:cSld>
  <p:clrMapOvr>
    <a:masterClrMapping/>
  </p:clrMapOvr>
  <p:transition spd="med">
    <p:cover dir="l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4"/>
          <p:cNvSpPr txBox="1"/>
          <p:nvPr/>
        </p:nvSpPr>
        <p:spPr>
          <a:xfrm>
            <a:off x="323850" y="2448880"/>
            <a:ext cx="8515351" cy="3485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000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29.08.2025</a:t>
            </a:r>
            <a:r>
              <a:rPr lang="ru-RU" sz="2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городе </a:t>
            </a:r>
            <a:r>
              <a:rPr lang="ru-RU" sz="2000" spc="-1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Сулевкент</a:t>
            </a: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Республика Дагестан на ОПО Станция газозаправочная (автомобильная) произошла авария при проведении сливоналивных работ с целью откачать остаток СУГ из резервуара </a:t>
            </a:r>
            <a:b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газовоз.</a:t>
            </a:r>
          </a:p>
          <a:p>
            <a:pPr marL="12700" algn="ctr">
              <a:lnSpc>
                <a:spcPct val="100000"/>
              </a:lnSpc>
              <a:spcBef>
                <a:spcPts val="1200"/>
              </a:spcBef>
            </a:pPr>
            <a:r>
              <a:rPr lang="ru-RU" sz="2200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причины аварии</a:t>
            </a: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Утечка газа с газовоза и короткое замыкание электрической цепи насоса </a:t>
            </a:r>
            <a:b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газовозе вследствие отсутствия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заземления.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ctr">
              <a:lnSpc>
                <a:spcPct val="100000"/>
              </a:lnSpc>
              <a:spcBef>
                <a:spcPts val="1200"/>
              </a:spcBef>
            </a:pPr>
            <a:r>
              <a:rPr lang="ru-RU" sz="2200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Организационные причины аварии</a:t>
            </a: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 к проведению сливо-наливных работ работника, не прошедшего обучения в установленном порядке и не аттестованного </a:t>
            </a:r>
            <a:r>
              <a:rPr lang="ru-RU" sz="2000" spc="-1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Ростехнадзором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" name="Group 36">
            <a:extLst>
              <a:ext uri="{FF2B5EF4-FFF2-40B4-BE49-F238E27FC236}">
                <a16:creationId xmlns="" xmlns:a16="http://schemas.microsoft.com/office/drawing/2014/main" id="{5AD9ACA9-1298-4425-BB95-0EE5DCBF27B8}"/>
              </a:ext>
            </a:extLst>
          </p:cNvPr>
          <p:cNvGrpSpPr>
            <a:grpSpLocks/>
          </p:cNvGrpSpPr>
          <p:nvPr/>
        </p:nvGrpSpPr>
        <p:grpSpPr bwMode="auto">
          <a:xfrm>
            <a:off x="0" y="127000"/>
            <a:ext cx="9144000" cy="1611313"/>
            <a:chOff x="0" y="-251"/>
            <a:chExt cx="5760" cy="1015"/>
          </a:xfrm>
        </p:grpSpPr>
        <p:sp>
          <p:nvSpPr>
            <p:cNvPr id="19" name="Rectangle 37">
              <a:extLst>
                <a:ext uri="{FF2B5EF4-FFF2-40B4-BE49-F238E27FC236}">
                  <a16:creationId xmlns="" xmlns:a16="http://schemas.microsoft.com/office/drawing/2014/main" id="{6EBE873B-C93D-487B-B955-8DA231F8F9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346"/>
              <a:ext cx="5760" cy="59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1" lang="ru-RU" altLang="ru-RU" sz="1400" b="1">
                <a:latin typeface="Calibri" panose="020F0502020204030204" pitchFamily="34" charset="0"/>
              </a:endParaRPr>
            </a:p>
          </p:txBody>
        </p:sp>
        <p:sp>
          <p:nvSpPr>
            <p:cNvPr id="20" name="Rectangle 38">
              <a:extLst>
                <a:ext uri="{FF2B5EF4-FFF2-40B4-BE49-F238E27FC236}">
                  <a16:creationId xmlns="" xmlns:a16="http://schemas.microsoft.com/office/drawing/2014/main" id="{EC055951-B3E3-408C-B5AB-1F8E9DA412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58"/>
              <a:ext cx="5760" cy="166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1" name="Rectangle 39">
              <a:extLst>
                <a:ext uri="{FF2B5EF4-FFF2-40B4-BE49-F238E27FC236}">
                  <a16:creationId xmlns="" xmlns:a16="http://schemas.microsoft.com/office/drawing/2014/main" id="{A3413C2B-E15A-4ABA-941D-DF27D4FFD0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01"/>
              <a:ext cx="5760" cy="81"/>
            </a:xfrm>
            <a:prstGeom prst="rect">
              <a:avLst/>
            </a:prstGeom>
            <a:solidFill>
              <a:srgbClr val="993300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2" name="Text Box 40">
              <a:extLst>
                <a:ext uri="{FF2B5EF4-FFF2-40B4-BE49-F238E27FC236}">
                  <a16:creationId xmlns="" xmlns:a16="http://schemas.microsoft.com/office/drawing/2014/main" id="{C4A458CC-ECC2-4204-AFBF-560D31EB18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" y="-251"/>
              <a:ext cx="5241" cy="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kumimoji="1"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Центральное управление Федеральной службы по экологическому, </a:t>
              </a: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технологическому и атомному надзору</a:t>
              </a:r>
            </a:p>
          </p:txBody>
        </p:sp>
        <p:pic>
          <p:nvPicPr>
            <p:cNvPr id="23" name="Picture 41" descr="fsetan_emblema2007">
              <a:extLst>
                <a:ext uri="{FF2B5EF4-FFF2-40B4-BE49-F238E27FC236}">
                  <a16:creationId xmlns="" xmlns:a16="http://schemas.microsoft.com/office/drawing/2014/main" id="{255232AD-E58F-45C4-A257-8849793E77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5"/>
              <a:ext cx="666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5D670D56-AAAD-4E0B-864A-69F4CEDB7A64}"/>
              </a:ext>
            </a:extLst>
          </p:cNvPr>
          <p:cNvSpPr txBox="1"/>
          <p:nvPr/>
        </p:nvSpPr>
        <p:spPr>
          <a:xfrm>
            <a:off x="8667519" y="6330318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"/>
          <p:cNvSpPr/>
          <p:nvPr/>
        </p:nvSpPr>
        <p:spPr>
          <a:xfrm>
            <a:off x="539552" y="1752715"/>
            <a:ext cx="8064896" cy="646920"/>
          </a:xfrm>
          <a:prstGeom prst="roundRect">
            <a:avLst>
              <a:gd name="adj" fmla="val 16667"/>
            </a:avLst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Аварии на опасных производственных объектах</a:t>
            </a:r>
            <a:endParaRPr lang="ru-RU" sz="2800" b="1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51095"/>
      </p:ext>
    </p:extLst>
  </p:cSld>
  <p:clrMapOvr>
    <a:masterClrMapping/>
  </p:clrMapOvr>
  <p:transition spd="med">
    <p:cover dir="l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36">
            <a:extLst>
              <a:ext uri="{FF2B5EF4-FFF2-40B4-BE49-F238E27FC236}">
                <a16:creationId xmlns="" xmlns:a16="http://schemas.microsoft.com/office/drawing/2014/main" id="{5AD9ACA9-1298-4425-BB95-0EE5DCBF27B8}"/>
              </a:ext>
            </a:extLst>
          </p:cNvPr>
          <p:cNvGrpSpPr>
            <a:grpSpLocks/>
          </p:cNvGrpSpPr>
          <p:nvPr/>
        </p:nvGrpSpPr>
        <p:grpSpPr bwMode="auto">
          <a:xfrm>
            <a:off x="0" y="127000"/>
            <a:ext cx="9144000" cy="1611313"/>
            <a:chOff x="0" y="-251"/>
            <a:chExt cx="5760" cy="1015"/>
          </a:xfrm>
        </p:grpSpPr>
        <p:sp>
          <p:nvSpPr>
            <p:cNvPr id="19" name="Rectangle 37">
              <a:extLst>
                <a:ext uri="{FF2B5EF4-FFF2-40B4-BE49-F238E27FC236}">
                  <a16:creationId xmlns="" xmlns:a16="http://schemas.microsoft.com/office/drawing/2014/main" id="{6EBE873B-C93D-487B-B955-8DA231F8F9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346"/>
              <a:ext cx="5760" cy="59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1" lang="ru-RU" altLang="ru-RU" sz="1400" b="1">
                <a:latin typeface="Calibri" panose="020F0502020204030204" pitchFamily="34" charset="0"/>
              </a:endParaRPr>
            </a:p>
          </p:txBody>
        </p:sp>
        <p:sp>
          <p:nvSpPr>
            <p:cNvPr id="20" name="Rectangle 38">
              <a:extLst>
                <a:ext uri="{FF2B5EF4-FFF2-40B4-BE49-F238E27FC236}">
                  <a16:creationId xmlns="" xmlns:a16="http://schemas.microsoft.com/office/drawing/2014/main" id="{EC055951-B3E3-408C-B5AB-1F8E9DA412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58"/>
              <a:ext cx="5760" cy="166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1" name="Rectangle 39">
              <a:extLst>
                <a:ext uri="{FF2B5EF4-FFF2-40B4-BE49-F238E27FC236}">
                  <a16:creationId xmlns="" xmlns:a16="http://schemas.microsoft.com/office/drawing/2014/main" id="{A3413C2B-E15A-4ABA-941D-DF27D4FFD0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01"/>
              <a:ext cx="5760" cy="81"/>
            </a:xfrm>
            <a:prstGeom prst="rect">
              <a:avLst/>
            </a:prstGeom>
            <a:solidFill>
              <a:srgbClr val="993300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2" name="Text Box 40">
              <a:extLst>
                <a:ext uri="{FF2B5EF4-FFF2-40B4-BE49-F238E27FC236}">
                  <a16:creationId xmlns="" xmlns:a16="http://schemas.microsoft.com/office/drawing/2014/main" id="{C4A458CC-ECC2-4204-AFBF-560D31EB18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" y="-251"/>
              <a:ext cx="5241" cy="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kumimoji="1"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Центральное управление Федеральной службы по экологическому, </a:t>
              </a: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технологическому и атомному надзору</a:t>
              </a:r>
            </a:p>
          </p:txBody>
        </p:sp>
        <p:pic>
          <p:nvPicPr>
            <p:cNvPr id="23" name="Picture 41" descr="fsetan_emblema2007">
              <a:extLst>
                <a:ext uri="{FF2B5EF4-FFF2-40B4-BE49-F238E27FC236}">
                  <a16:creationId xmlns="" xmlns:a16="http://schemas.microsoft.com/office/drawing/2014/main" id="{255232AD-E58F-45C4-A257-8849793E77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5"/>
              <a:ext cx="666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5D670D56-AAAD-4E0B-864A-69F4CEDB7A64}"/>
              </a:ext>
            </a:extLst>
          </p:cNvPr>
          <p:cNvSpPr txBox="1"/>
          <p:nvPr/>
        </p:nvSpPr>
        <p:spPr>
          <a:xfrm>
            <a:off x="8667519" y="6330318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93918A7F-67EF-4C95-A577-CC30C21DA5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36" y="2317524"/>
            <a:ext cx="7524328" cy="4338289"/>
          </a:xfrm>
          <a:prstGeom prst="rect">
            <a:avLst/>
          </a:prstGeom>
        </p:spPr>
      </p:pic>
      <p:sp>
        <p:nvSpPr>
          <p:cNvPr id="11" name="Скругленный прямоугольник 1"/>
          <p:cNvSpPr/>
          <p:nvPr/>
        </p:nvSpPr>
        <p:spPr>
          <a:xfrm>
            <a:off x="539552" y="1752715"/>
            <a:ext cx="8064896" cy="646920"/>
          </a:xfrm>
          <a:prstGeom prst="roundRect">
            <a:avLst>
              <a:gd name="adj" fmla="val 16667"/>
            </a:avLst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Аварии на опасных производственных объектах</a:t>
            </a:r>
            <a:endParaRPr lang="ru-RU" sz="2800" b="1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185693"/>
      </p:ext>
    </p:extLst>
  </p:cSld>
  <p:clrMapOvr>
    <a:masterClrMapping/>
  </p:clrMapOvr>
  <p:transition spd="med">
    <p:cover dir="l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4"/>
          <p:cNvSpPr txBox="1"/>
          <p:nvPr/>
        </p:nvSpPr>
        <p:spPr>
          <a:xfrm>
            <a:off x="323849" y="2448880"/>
            <a:ext cx="8424615" cy="35112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000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13.10.2025 </a:t>
            </a: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АО «</a:t>
            </a:r>
            <a:r>
              <a:rPr lang="ru-RU" sz="2000" spc="-1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Уралоргсинтез</a:t>
            </a: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на ОПО «Сеть газопотребления»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выполнении процедуры розжига парового котла произошел взрыв. Несколько человек получили травмы, один человек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погиб.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ctr">
              <a:lnSpc>
                <a:spcPct val="100000"/>
              </a:lnSpc>
              <a:spcBef>
                <a:spcPts val="1200"/>
              </a:spcBef>
            </a:pPr>
            <a:r>
              <a:rPr lang="ru-RU" sz="2200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причины аварии</a:t>
            </a: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Взрыв газовоздушной смеси взрывоопасной концентрации в топке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котла.</a:t>
            </a:r>
            <a:r>
              <a:rPr lang="ru-RU" sz="20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spc="-1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ctr">
              <a:lnSpc>
                <a:spcPct val="100000"/>
              </a:lnSpc>
              <a:spcBef>
                <a:spcPts val="1200"/>
              </a:spcBef>
            </a:pPr>
            <a:r>
              <a:rPr lang="ru-RU" sz="2200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Организационные причины аварии</a:t>
            </a: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проведена проверка герметичности закрытия запорной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арматуры.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Нарушена процедура отбора анализов газовой фазы из топки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котла.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приняты меры к обнаружению и устранению причин проникновения газа в помещение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котельной.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" name="Group 36">
            <a:extLst>
              <a:ext uri="{FF2B5EF4-FFF2-40B4-BE49-F238E27FC236}">
                <a16:creationId xmlns="" xmlns:a16="http://schemas.microsoft.com/office/drawing/2014/main" id="{5AD9ACA9-1298-4425-BB95-0EE5DCBF27B8}"/>
              </a:ext>
            </a:extLst>
          </p:cNvPr>
          <p:cNvGrpSpPr>
            <a:grpSpLocks/>
          </p:cNvGrpSpPr>
          <p:nvPr/>
        </p:nvGrpSpPr>
        <p:grpSpPr bwMode="auto">
          <a:xfrm>
            <a:off x="0" y="127000"/>
            <a:ext cx="9144000" cy="1611313"/>
            <a:chOff x="0" y="-251"/>
            <a:chExt cx="5760" cy="1015"/>
          </a:xfrm>
        </p:grpSpPr>
        <p:sp>
          <p:nvSpPr>
            <p:cNvPr id="19" name="Rectangle 37">
              <a:extLst>
                <a:ext uri="{FF2B5EF4-FFF2-40B4-BE49-F238E27FC236}">
                  <a16:creationId xmlns="" xmlns:a16="http://schemas.microsoft.com/office/drawing/2014/main" id="{6EBE873B-C93D-487B-B955-8DA231F8F9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346"/>
              <a:ext cx="5760" cy="59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1" lang="ru-RU" altLang="ru-RU" sz="1400" b="1">
                <a:latin typeface="Calibri" panose="020F0502020204030204" pitchFamily="34" charset="0"/>
              </a:endParaRPr>
            </a:p>
          </p:txBody>
        </p:sp>
        <p:sp>
          <p:nvSpPr>
            <p:cNvPr id="20" name="Rectangle 38">
              <a:extLst>
                <a:ext uri="{FF2B5EF4-FFF2-40B4-BE49-F238E27FC236}">
                  <a16:creationId xmlns="" xmlns:a16="http://schemas.microsoft.com/office/drawing/2014/main" id="{EC055951-B3E3-408C-B5AB-1F8E9DA412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58"/>
              <a:ext cx="5760" cy="166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1" name="Rectangle 39">
              <a:extLst>
                <a:ext uri="{FF2B5EF4-FFF2-40B4-BE49-F238E27FC236}">
                  <a16:creationId xmlns="" xmlns:a16="http://schemas.microsoft.com/office/drawing/2014/main" id="{A3413C2B-E15A-4ABA-941D-DF27D4FFD0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01"/>
              <a:ext cx="5760" cy="81"/>
            </a:xfrm>
            <a:prstGeom prst="rect">
              <a:avLst/>
            </a:prstGeom>
            <a:solidFill>
              <a:srgbClr val="993300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2" name="Text Box 40">
              <a:extLst>
                <a:ext uri="{FF2B5EF4-FFF2-40B4-BE49-F238E27FC236}">
                  <a16:creationId xmlns="" xmlns:a16="http://schemas.microsoft.com/office/drawing/2014/main" id="{C4A458CC-ECC2-4204-AFBF-560D31EB18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" y="-251"/>
              <a:ext cx="5241" cy="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kumimoji="1"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Центральное управление Федеральной службы по экологическому, </a:t>
              </a: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технологическому и атомному надзору</a:t>
              </a:r>
            </a:p>
          </p:txBody>
        </p:sp>
        <p:pic>
          <p:nvPicPr>
            <p:cNvPr id="23" name="Picture 41" descr="fsetan_emblema2007">
              <a:extLst>
                <a:ext uri="{FF2B5EF4-FFF2-40B4-BE49-F238E27FC236}">
                  <a16:creationId xmlns="" xmlns:a16="http://schemas.microsoft.com/office/drawing/2014/main" id="{255232AD-E58F-45C4-A257-8849793E77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5"/>
              <a:ext cx="666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5D670D56-AAAD-4E0B-864A-69F4CEDB7A64}"/>
              </a:ext>
            </a:extLst>
          </p:cNvPr>
          <p:cNvSpPr txBox="1"/>
          <p:nvPr/>
        </p:nvSpPr>
        <p:spPr>
          <a:xfrm>
            <a:off x="8667519" y="6330318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11" name="Скругленный прямоугольник 1"/>
          <p:cNvSpPr/>
          <p:nvPr/>
        </p:nvSpPr>
        <p:spPr>
          <a:xfrm>
            <a:off x="539552" y="1752715"/>
            <a:ext cx="8064896" cy="646920"/>
          </a:xfrm>
          <a:prstGeom prst="roundRect">
            <a:avLst>
              <a:gd name="adj" fmla="val 16667"/>
            </a:avLst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Аварии на опасных производственных объектах</a:t>
            </a:r>
            <a:endParaRPr lang="ru-RU" sz="2800" b="1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6412282"/>
      </p:ext>
    </p:extLst>
  </p:cSld>
  <p:clrMapOvr>
    <a:masterClrMapping/>
  </p:clrMapOvr>
  <p:transition spd="med">
    <p:cover dir="l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36">
            <a:extLst>
              <a:ext uri="{FF2B5EF4-FFF2-40B4-BE49-F238E27FC236}">
                <a16:creationId xmlns="" xmlns:a16="http://schemas.microsoft.com/office/drawing/2014/main" id="{5AD9ACA9-1298-4425-BB95-0EE5DCBF27B8}"/>
              </a:ext>
            </a:extLst>
          </p:cNvPr>
          <p:cNvGrpSpPr>
            <a:grpSpLocks/>
          </p:cNvGrpSpPr>
          <p:nvPr/>
        </p:nvGrpSpPr>
        <p:grpSpPr bwMode="auto">
          <a:xfrm>
            <a:off x="0" y="127000"/>
            <a:ext cx="9144000" cy="1611313"/>
            <a:chOff x="0" y="-251"/>
            <a:chExt cx="5760" cy="1015"/>
          </a:xfrm>
        </p:grpSpPr>
        <p:sp>
          <p:nvSpPr>
            <p:cNvPr id="19" name="Rectangle 37">
              <a:extLst>
                <a:ext uri="{FF2B5EF4-FFF2-40B4-BE49-F238E27FC236}">
                  <a16:creationId xmlns="" xmlns:a16="http://schemas.microsoft.com/office/drawing/2014/main" id="{6EBE873B-C93D-487B-B955-8DA231F8F9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346"/>
              <a:ext cx="5760" cy="59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1" lang="ru-RU" altLang="ru-RU" sz="1400" b="1">
                <a:latin typeface="Calibri" panose="020F0502020204030204" pitchFamily="34" charset="0"/>
              </a:endParaRPr>
            </a:p>
          </p:txBody>
        </p:sp>
        <p:sp>
          <p:nvSpPr>
            <p:cNvPr id="20" name="Rectangle 38">
              <a:extLst>
                <a:ext uri="{FF2B5EF4-FFF2-40B4-BE49-F238E27FC236}">
                  <a16:creationId xmlns="" xmlns:a16="http://schemas.microsoft.com/office/drawing/2014/main" id="{EC055951-B3E3-408C-B5AB-1F8E9DA412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58"/>
              <a:ext cx="5760" cy="166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1" name="Rectangle 39">
              <a:extLst>
                <a:ext uri="{FF2B5EF4-FFF2-40B4-BE49-F238E27FC236}">
                  <a16:creationId xmlns="" xmlns:a16="http://schemas.microsoft.com/office/drawing/2014/main" id="{A3413C2B-E15A-4ABA-941D-DF27D4FFD0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01"/>
              <a:ext cx="5760" cy="81"/>
            </a:xfrm>
            <a:prstGeom prst="rect">
              <a:avLst/>
            </a:prstGeom>
            <a:solidFill>
              <a:srgbClr val="993300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2" name="Text Box 40">
              <a:extLst>
                <a:ext uri="{FF2B5EF4-FFF2-40B4-BE49-F238E27FC236}">
                  <a16:creationId xmlns="" xmlns:a16="http://schemas.microsoft.com/office/drawing/2014/main" id="{C4A458CC-ECC2-4204-AFBF-560D31EB18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" y="-251"/>
              <a:ext cx="5241" cy="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kumimoji="1"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Центральное управление Федеральной службы по экологическому, </a:t>
              </a: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технологическому и атомному надзору</a:t>
              </a:r>
            </a:p>
          </p:txBody>
        </p:sp>
        <p:pic>
          <p:nvPicPr>
            <p:cNvPr id="23" name="Picture 41" descr="fsetan_emblema2007">
              <a:extLst>
                <a:ext uri="{FF2B5EF4-FFF2-40B4-BE49-F238E27FC236}">
                  <a16:creationId xmlns="" xmlns:a16="http://schemas.microsoft.com/office/drawing/2014/main" id="{255232AD-E58F-45C4-A257-8849793E77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5"/>
              <a:ext cx="666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5D670D56-AAAD-4E0B-864A-69F4CEDB7A64}"/>
              </a:ext>
            </a:extLst>
          </p:cNvPr>
          <p:cNvSpPr txBox="1"/>
          <p:nvPr/>
        </p:nvSpPr>
        <p:spPr>
          <a:xfrm>
            <a:off x="8667519" y="6330318"/>
            <a:ext cx="3575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6E09618-04A2-4294-87C3-7A728F1CC4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25" y="2410081"/>
            <a:ext cx="3166285" cy="422171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85236467-A553-474D-A55C-F2A8B23858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156" y="2410081"/>
            <a:ext cx="3166285" cy="4221713"/>
          </a:xfrm>
          <a:prstGeom prst="rect">
            <a:avLst/>
          </a:prstGeom>
        </p:spPr>
      </p:pic>
      <p:sp>
        <p:nvSpPr>
          <p:cNvPr id="12" name="Скругленный прямоугольник 1"/>
          <p:cNvSpPr/>
          <p:nvPr/>
        </p:nvSpPr>
        <p:spPr>
          <a:xfrm>
            <a:off x="539552" y="1752715"/>
            <a:ext cx="8064896" cy="646920"/>
          </a:xfrm>
          <a:prstGeom prst="roundRect">
            <a:avLst>
              <a:gd name="adj" fmla="val 16667"/>
            </a:avLst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Аварии на опасных производственных объектах</a:t>
            </a:r>
            <a:endParaRPr lang="ru-RU" sz="2800" b="1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7749946"/>
      </p:ext>
    </p:extLst>
  </p:cSld>
  <p:clrMapOvr>
    <a:masterClrMapping/>
  </p:clrMapOvr>
  <p:transition spd="med">
    <p:cover dir="l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36">
            <a:extLst>
              <a:ext uri="{FF2B5EF4-FFF2-40B4-BE49-F238E27FC236}">
                <a16:creationId xmlns="" xmlns:a16="http://schemas.microsoft.com/office/drawing/2014/main" id="{5AD9ACA9-1298-4425-BB95-0EE5DCBF27B8}"/>
              </a:ext>
            </a:extLst>
          </p:cNvPr>
          <p:cNvGrpSpPr>
            <a:grpSpLocks/>
          </p:cNvGrpSpPr>
          <p:nvPr/>
        </p:nvGrpSpPr>
        <p:grpSpPr bwMode="auto">
          <a:xfrm>
            <a:off x="0" y="127000"/>
            <a:ext cx="9144000" cy="1611313"/>
            <a:chOff x="0" y="-251"/>
            <a:chExt cx="5760" cy="1015"/>
          </a:xfrm>
        </p:grpSpPr>
        <p:sp>
          <p:nvSpPr>
            <p:cNvPr id="19" name="Rectangle 37">
              <a:extLst>
                <a:ext uri="{FF2B5EF4-FFF2-40B4-BE49-F238E27FC236}">
                  <a16:creationId xmlns="" xmlns:a16="http://schemas.microsoft.com/office/drawing/2014/main" id="{6EBE873B-C93D-487B-B955-8DA231F8F9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346"/>
              <a:ext cx="5760" cy="59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1" lang="ru-RU" altLang="ru-RU" sz="1400" b="1">
                <a:latin typeface="Calibri" panose="020F0502020204030204" pitchFamily="34" charset="0"/>
              </a:endParaRPr>
            </a:p>
          </p:txBody>
        </p:sp>
        <p:sp>
          <p:nvSpPr>
            <p:cNvPr id="20" name="Rectangle 38">
              <a:extLst>
                <a:ext uri="{FF2B5EF4-FFF2-40B4-BE49-F238E27FC236}">
                  <a16:creationId xmlns="" xmlns:a16="http://schemas.microsoft.com/office/drawing/2014/main" id="{EC055951-B3E3-408C-B5AB-1F8E9DA412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58"/>
              <a:ext cx="5760" cy="166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1" name="Rectangle 39">
              <a:extLst>
                <a:ext uri="{FF2B5EF4-FFF2-40B4-BE49-F238E27FC236}">
                  <a16:creationId xmlns="" xmlns:a16="http://schemas.microsoft.com/office/drawing/2014/main" id="{A3413C2B-E15A-4ABA-941D-DF27D4FFD0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01"/>
              <a:ext cx="5760" cy="81"/>
            </a:xfrm>
            <a:prstGeom prst="rect">
              <a:avLst/>
            </a:prstGeom>
            <a:solidFill>
              <a:srgbClr val="993300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2" name="Text Box 40">
              <a:extLst>
                <a:ext uri="{FF2B5EF4-FFF2-40B4-BE49-F238E27FC236}">
                  <a16:creationId xmlns="" xmlns:a16="http://schemas.microsoft.com/office/drawing/2014/main" id="{C4A458CC-ECC2-4204-AFBF-560D31EB18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" y="-251"/>
              <a:ext cx="5241" cy="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kumimoji="1"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Центральное управление Федеральной службы по экологическому, </a:t>
              </a: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технологическому и атомному надзору</a:t>
              </a:r>
            </a:p>
          </p:txBody>
        </p:sp>
        <p:pic>
          <p:nvPicPr>
            <p:cNvPr id="23" name="Picture 41" descr="fsetan_emblema2007">
              <a:extLst>
                <a:ext uri="{FF2B5EF4-FFF2-40B4-BE49-F238E27FC236}">
                  <a16:creationId xmlns="" xmlns:a16="http://schemas.microsoft.com/office/drawing/2014/main" id="{255232AD-E58F-45C4-A257-8849793E77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5"/>
              <a:ext cx="666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5D670D56-AAAD-4E0B-864A-69F4CEDB7A64}"/>
              </a:ext>
            </a:extLst>
          </p:cNvPr>
          <p:cNvSpPr txBox="1"/>
          <p:nvPr/>
        </p:nvSpPr>
        <p:spPr>
          <a:xfrm>
            <a:off x="8667519" y="6330318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E85ACAD4-586D-450E-B5A2-9CD758808E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419830"/>
            <a:ext cx="3057804" cy="407707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656CC8A0-0D6D-4341-B9E2-FD48E182E27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34" y="2386249"/>
            <a:ext cx="3082990" cy="4110654"/>
          </a:xfrm>
          <a:prstGeom prst="rect">
            <a:avLst/>
          </a:prstGeom>
        </p:spPr>
      </p:pic>
      <p:sp>
        <p:nvSpPr>
          <p:cNvPr id="12" name="Скругленный прямоугольник 1"/>
          <p:cNvSpPr/>
          <p:nvPr/>
        </p:nvSpPr>
        <p:spPr>
          <a:xfrm>
            <a:off x="539552" y="1752715"/>
            <a:ext cx="8064896" cy="646920"/>
          </a:xfrm>
          <a:prstGeom prst="roundRect">
            <a:avLst>
              <a:gd name="adj" fmla="val 16667"/>
            </a:avLst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Аварии на опасных производственных объектах</a:t>
            </a:r>
            <a:endParaRPr lang="ru-RU" sz="2800" b="1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514287"/>
      </p:ext>
    </p:extLst>
  </p:cSld>
  <p:clrMapOvr>
    <a:masterClrMapping/>
  </p:clrMapOvr>
  <p:transition spd="med">
    <p:cover dir="l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4"/>
          <p:cNvSpPr txBox="1"/>
          <p:nvPr/>
        </p:nvSpPr>
        <p:spPr>
          <a:xfrm>
            <a:off x="323850" y="2448880"/>
            <a:ext cx="8515352" cy="35368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000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24.12.2025</a:t>
            </a:r>
            <a:r>
              <a:rPr lang="ru-RU" sz="2000" spc="-1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городе Микунь Республики Коми на ОПО «Система теплоснабжения» произошла поочередная аварийная остановка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котлов.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ctr">
              <a:lnSpc>
                <a:spcPct val="100000"/>
              </a:lnSpc>
              <a:spcBef>
                <a:spcPts val="1200"/>
              </a:spcBef>
            </a:pPr>
            <a:r>
              <a:rPr lang="ru-RU" sz="2200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причины аварии</a:t>
            </a: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Отложение накипи на внутренней поверхности экранных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труб.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Деформация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трубы.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циркуляции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воды.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ctr">
              <a:lnSpc>
                <a:spcPct val="100000"/>
              </a:lnSpc>
              <a:spcBef>
                <a:spcPts val="1200"/>
              </a:spcBef>
            </a:pPr>
            <a:r>
              <a:rPr lang="ru-RU" sz="2200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Организационные причины аварии</a:t>
            </a: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Ненадлежащая эксплуатация котельного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оборудования.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Неудовлетворительное качество нормативно-технических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актов.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обеспечено проведение внутренних осмотров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котлов.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" name="Group 36">
            <a:extLst>
              <a:ext uri="{FF2B5EF4-FFF2-40B4-BE49-F238E27FC236}">
                <a16:creationId xmlns="" xmlns:a16="http://schemas.microsoft.com/office/drawing/2014/main" id="{5AD9ACA9-1298-4425-BB95-0EE5DCBF27B8}"/>
              </a:ext>
            </a:extLst>
          </p:cNvPr>
          <p:cNvGrpSpPr>
            <a:grpSpLocks/>
          </p:cNvGrpSpPr>
          <p:nvPr/>
        </p:nvGrpSpPr>
        <p:grpSpPr bwMode="auto">
          <a:xfrm>
            <a:off x="0" y="127000"/>
            <a:ext cx="9144000" cy="1611313"/>
            <a:chOff x="0" y="-251"/>
            <a:chExt cx="5760" cy="1015"/>
          </a:xfrm>
        </p:grpSpPr>
        <p:sp>
          <p:nvSpPr>
            <p:cNvPr id="19" name="Rectangle 37">
              <a:extLst>
                <a:ext uri="{FF2B5EF4-FFF2-40B4-BE49-F238E27FC236}">
                  <a16:creationId xmlns="" xmlns:a16="http://schemas.microsoft.com/office/drawing/2014/main" id="{6EBE873B-C93D-487B-B955-8DA231F8F9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346"/>
              <a:ext cx="5760" cy="59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1" lang="ru-RU" altLang="ru-RU" sz="1400" b="1">
                <a:latin typeface="Calibri" panose="020F0502020204030204" pitchFamily="34" charset="0"/>
              </a:endParaRPr>
            </a:p>
          </p:txBody>
        </p:sp>
        <p:sp>
          <p:nvSpPr>
            <p:cNvPr id="20" name="Rectangle 38">
              <a:extLst>
                <a:ext uri="{FF2B5EF4-FFF2-40B4-BE49-F238E27FC236}">
                  <a16:creationId xmlns="" xmlns:a16="http://schemas.microsoft.com/office/drawing/2014/main" id="{EC055951-B3E3-408C-B5AB-1F8E9DA412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58"/>
              <a:ext cx="5760" cy="166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1" name="Rectangle 39">
              <a:extLst>
                <a:ext uri="{FF2B5EF4-FFF2-40B4-BE49-F238E27FC236}">
                  <a16:creationId xmlns="" xmlns:a16="http://schemas.microsoft.com/office/drawing/2014/main" id="{A3413C2B-E15A-4ABA-941D-DF27D4FFD0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01"/>
              <a:ext cx="5760" cy="81"/>
            </a:xfrm>
            <a:prstGeom prst="rect">
              <a:avLst/>
            </a:prstGeom>
            <a:solidFill>
              <a:srgbClr val="993300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2" name="Text Box 40">
              <a:extLst>
                <a:ext uri="{FF2B5EF4-FFF2-40B4-BE49-F238E27FC236}">
                  <a16:creationId xmlns="" xmlns:a16="http://schemas.microsoft.com/office/drawing/2014/main" id="{C4A458CC-ECC2-4204-AFBF-560D31EB18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" y="-251"/>
              <a:ext cx="5241" cy="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kumimoji="1"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Центральное управление Федеральной службы по экологическому, </a:t>
              </a: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технологическому и атомному надзору</a:t>
              </a:r>
            </a:p>
          </p:txBody>
        </p:sp>
        <p:pic>
          <p:nvPicPr>
            <p:cNvPr id="23" name="Picture 41" descr="fsetan_emblema2007">
              <a:extLst>
                <a:ext uri="{FF2B5EF4-FFF2-40B4-BE49-F238E27FC236}">
                  <a16:creationId xmlns="" xmlns:a16="http://schemas.microsoft.com/office/drawing/2014/main" id="{255232AD-E58F-45C4-A257-8849793E77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5"/>
              <a:ext cx="666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5D670D56-AAAD-4E0B-864A-69F4CEDB7A64}"/>
              </a:ext>
            </a:extLst>
          </p:cNvPr>
          <p:cNvSpPr txBox="1"/>
          <p:nvPr/>
        </p:nvSpPr>
        <p:spPr>
          <a:xfrm>
            <a:off x="8667519" y="6330318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</a:p>
        </p:txBody>
      </p:sp>
      <p:sp>
        <p:nvSpPr>
          <p:cNvPr id="11" name="Скругленный прямоугольник 1"/>
          <p:cNvSpPr/>
          <p:nvPr/>
        </p:nvSpPr>
        <p:spPr>
          <a:xfrm>
            <a:off x="539552" y="1752715"/>
            <a:ext cx="8064896" cy="646920"/>
          </a:xfrm>
          <a:prstGeom prst="roundRect">
            <a:avLst>
              <a:gd name="adj" fmla="val 16667"/>
            </a:avLst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Аварии на опасных производственных объектах</a:t>
            </a:r>
            <a:endParaRPr lang="ru-RU" sz="2800" b="1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8443996"/>
      </p:ext>
    </p:extLst>
  </p:cSld>
  <p:clrMapOvr>
    <a:masterClrMapping/>
  </p:clrMapOvr>
  <p:transition spd="med">
    <p:cover dir="l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36">
            <a:extLst>
              <a:ext uri="{FF2B5EF4-FFF2-40B4-BE49-F238E27FC236}">
                <a16:creationId xmlns="" xmlns:a16="http://schemas.microsoft.com/office/drawing/2014/main" id="{5AD9ACA9-1298-4425-BB95-0EE5DCBF27B8}"/>
              </a:ext>
            </a:extLst>
          </p:cNvPr>
          <p:cNvGrpSpPr>
            <a:grpSpLocks/>
          </p:cNvGrpSpPr>
          <p:nvPr/>
        </p:nvGrpSpPr>
        <p:grpSpPr bwMode="auto">
          <a:xfrm>
            <a:off x="0" y="127000"/>
            <a:ext cx="9144000" cy="1611313"/>
            <a:chOff x="0" y="-251"/>
            <a:chExt cx="5760" cy="1015"/>
          </a:xfrm>
        </p:grpSpPr>
        <p:sp>
          <p:nvSpPr>
            <p:cNvPr id="19" name="Rectangle 37">
              <a:extLst>
                <a:ext uri="{FF2B5EF4-FFF2-40B4-BE49-F238E27FC236}">
                  <a16:creationId xmlns="" xmlns:a16="http://schemas.microsoft.com/office/drawing/2014/main" id="{6EBE873B-C93D-487B-B955-8DA231F8F9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346"/>
              <a:ext cx="5760" cy="59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1" lang="ru-RU" altLang="ru-RU" sz="1400" b="1">
                <a:latin typeface="Calibri" panose="020F0502020204030204" pitchFamily="34" charset="0"/>
              </a:endParaRPr>
            </a:p>
          </p:txBody>
        </p:sp>
        <p:sp>
          <p:nvSpPr>
            <p:cNvPr id="20" name="Rectangle 38">
              <a:extLst>
                <a:ext uri="{FF2B5EF4-FFF2-40B4-BE49-F238E27FC236}">
                  <a16:creationId xmlns="" xmlns:a16="http://schemas.microsoft.com/office/drawing/2014/main" id="{EC055951-B3E3-408C-B5AB-1F8E9DA412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58"/>
              <a:ext cx="5760" cy="166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1" name="Rectangle 39">
              <a:extLst>
                <a:ext uri="{FF2B5EF4-FFF2-40B4-BE49-F238E27FC236}">
                  <a16:creationId xmlns="" xmlns:a16="http://schemas.microsoft.com/office/drawing/2014/main" id="{A3413C2B-E15A-4ABA-941D-DF27D4FFD0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01"/>
              <a:ext cx="5760" cy="81"/>
            </a:xfrm>
            <a:prstGeom prst="rect">
              <a:avLst/>
            </a:prstGeom>
            <a:solidFill>
              <a:srgbClr val="993300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2" name="Text Box 40">
              <a:extLst>
                <a:ext uri="{FF2B5EF4-FFF2-40B4-BE49-F238E27FC236}">
                  <a16:creationId xmlns="" xmlns:a16="http://schemas.microsoft.com/office/drawing/2014/main" id="{C4A458CC-ECC2-4204-AFBF-560D31EB18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" y="-251"/>
              <a:ext cx="5241" cy="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kumimoji="1"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Центральное управление Федеральной службы по экологическому, </a:t>
              </a: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технологическому и атомному надзору</a:t>
              </a:r>
            </a:p>
          </p:txBody>
        </p:sp>
        <p:pic>
          <p:nvPicPr>
            <p:cNvPr id="23" name="Picture 41" descr="fsetan_emblema2007">
              <a:extLst>
                <a:ext uri="{FF2B5EF4-FFF2-40B4-BE49-F238E27FC236}">
                  <a16:creationId xmlns="" xmlns:a16="http://schemas.microsoft.com/office/drawing/2014/main" id="{255232AD-E58F-45C4-A257-8849793E77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5"/>
              <a:ext cx="666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5D670D56-AAAD-4E0B-864A-69F4CEDB7A64}"/>
              </a:ext>
            </a:extLst>
          </p:cNvPr>
          <p:cNvSpPr txBox="1"/>
          <p:nvPr/>
        </p:nvSpPr>
        <p:spPr>
          <a:xfrm>
            <a:off x="8667519" y="6330318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9934A24B-9059-4C6F-84A4-5FB7FE5481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53"/>
          <a:stretch/>
        </p:blipFill>
        <p:spPr>
          <a:xfrm>
            <a:off x="1043608" y="2484201"/>
            <a:ext cx="7051240" cy="4127428"/>
          </a:xfrm>
          <a:prstGeom prst="rect">
            <a:avLst/>
          </a:prstGeom>
        </p:spPr>
      </p:pic>
      <p:sp>
        <p:nvSpPr>
          <p:cNvPr id="11" name="Скругленный прямоугольник 1"/>
          <p:cNvSpPr/>
          <p:nvPr/>
        </p:nvSpPr>
        <p:spPr>
          <a:xfrm>
            <a:off x="539552" y="1752715"/>
            <a:ext cx="8064896" cy="646920"/>
          </a:xfrm>
          <a:prstGeom prst="roundRect">
            <a:avLst>
              <a:gd name="adj" fmla="val 16667"/>
            </a:avLst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Аварии на опасных производственных объектах</a:t>
            </a:r>
            <a:endParaRPr lang="ru-RU" sz="2800" b="1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9021798"/>
      </p:ext>
    </p:extLst>
  </p:cSld>
  <p:clrMapOvr>
    <a:masterClrMapping/>
  </p:clrMapOvr>
  <p:transition spd="med">
    <p:cover dir="l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4"/>
          <p:cNvSpPr txBox="1"/>
          <p:nvPr/>
        </p:nvSpPr>
        <p:spPr>
          <a:xfrm>
            <a:off x="323850" y="2803803"/>
            <a:ext cx="8515352" cy="33265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000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24.02.2025</a:t>
            </a:r>
            <a:r>
              <a:rPr lang="ru-RU" sz="2000" spc="-1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9:30 в городе Екатеринбург на ОПО «Участок трубопроводов теплосети города Лесной» при ремонтных работах слесарь упал в горячую воду, получил травмы несовместимые с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жизнью.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ctr">
              <a:lnSpc>
                <a:spcPct val="100000"/>
              </a:lnSpc>
              <a:spcBef>
                <a:spcPts val="1200"/>
              </a:spcBef>
            </a:pPr>
            <a:r>
              <a:rPr lang="ru-RU" sz="2200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неудовлетворительная организация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неприменение работником средств индивидуальной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защиты.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допуск слесаря без обучения безопасным методам и приема выполнения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 </a:t>
            </a: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высоте.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допуск слесаря до работы в ограниченном пространстве без проведения обучающих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" name="Group 36">
            <a:extLst>
              <a:ext uri="{FF2B5EF4-FFF2-40B4-BE49-F238E27FC236}">
                <a16:creationId xmlns="" xmlns:a16="http://schemas.microsoft.com/office/drawing/2014/main" id="{5AD9ACA9-1298-4425-BB95-0EE5DCBF27B8}"/>
              </a:ext>
            </a:extLst>
          </p:cNvPr>
          <p:cNvGrpSpPr>
            <a:grpSpLocks/>
          </p:cNvGrpSpPr>
          <p:nvPr/>
        </p:nvGrpSpPr>
        <p:grpSpPr bwMode="auto">
          <a:xfrm>
            <a:off x="0" y="127000"/>
            <a:ext cx="9144000" cy="1611313"/>
            <a:chOff x="0" y="-251"/>
            <a:chExt cx="5760" cy="1015"/>
          </a:xfrm>
        </p:grpSpPr>
        <p:sp>
          <p:nvSpPr>
            <p:cNvPr id="19" name="Rectangle 37">
              <a:extLst>
                <a:ext uri="{FF2B5EF4-FFF2-40B4-BE49-F238E27FC236}">
                  <a16:creationId xmlns="" xmlns:a16="http://schemas.microsoft.com/office/drawing/2014/main" id="{6EBE873B-C93D-487B-B955-8DA231F8F9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346"/>
              <a:ext cx="5760" cy="59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1" lang="ru-RU" altLang="ru-RU" sz="1400" b="1">
                <a:latin typeface="Calibri" panose="020F0502020204030204" pitchFamily="34" charset="0"/>
              </a:endParaRPr>
            </a:p>
          </p:txBody>
        </p:sp>
        <p:sp>
          <p:nvSpPr>
            <p:cNvPr id="20" name="Rectangle 38">
              <a:extLst>
                <a:ext uri="{FF2B5EF4-FFF2-40B4-BE49-F238E27FC236}">
                  <a16:creationId xmlns="" xmlns:a16="http://schemas.microsoft.com/office/drawing/2014/main" id="{EC055951-B3E3-408C-B5AB-1F8E9DA412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58"/>
              <a:ext cx="5760" cy="166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1" name="Rectangle 39">
              <a:extLst>
                <a:ext uri="{FF2B5EF4-FFF2-40B4-BE49-F238E27FC236}">
                  <a16:creationId xmlns="" xmlns:a16="http://schemas.microsoft.com/office/drawing/2014/main" id="{A3413C2B-E15A-4ABA-941D-DF27D4FFD0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01"/>
              <a:ext cx="5760" cy="81"/>
            </a:xfrm>
            <a:prstGeom prst="rect">
              <a:avLst/>
            </a:prstGeom>
            <a:solidFill>
              <a:srgbClr val="993300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2" name="Text Box 40">
              <a:extLst>
                <a:ext uri="{FF2B5EF4-FFF2-40B4-BE49-F238E27FC236}">
                  <a16:creationId xmlns="" xmlns:a16="http://schemas.microsoft.com/office/drawing/2014/main" id="{C4A458CC-ECC2-4204-AFBF-560D31EB18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" y="-251"/>
              <a:ext cx="5241" cy="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kumimoji="1"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Центральное управление Федеральной службы по экологическому, </a:t>
              </a: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технологическому и атомному надзору</a:t>
              </a:r>
            </a:p>
          </p:txBody>
        </p:sp>
        <p:pic>
          <p:nvPicPr>
            <p:cNvPr id="23" name="Picture 41" descr="fsetan_emblema2007">
              <a:extLst>
                <a:ext uri="{FF2B5EF4-FFF2-40B4-BE49-F238E27FC236}">
                  <a16:creationId xmlns="" xmlns:a16="http://schemas.microsoft.com/office/drawing/2014/main" id="{255232AD-E58F-45C4-A257-8849793E77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5"/>
              <a:ext cx="666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5D670D56-AAAD-4E0B-864A-69F4CEDB7A64}"/>
              </a:ext>
            </a:extLst>
          </p:cNvPr>
          <p:cNvSpPr txBox="1"/>
          <p:nvPr/>
        </p:nvSpPr>
        <p:spPr>
          <a:xfrm>
            <a:off x="8667519" y="6330318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</a:p>
        </p:txBody>
      </p:sp>
      <p:sp>
        <p:nvSpPr>
          <p:cNvPr id="11" name="Скругленный прямоугольник 1"/>
          <p:cNvSpPr/>
          <p:nvPr/>
        </p:nvSpPr>
        <p:spPr>
          <a:xfrm>
            <a:off x="395536" y="1611313"/>
            <a:ext cx="8748464" cy="1042615"/>
          </a:xfrm>
          <a:prstGeom prst="roundRect">
            <a:avLst>
              <a:gd name="adj" fmla="val 16667"/>
            </a:avLst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0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Несчастные случаи на опасных производственных объектах</a:t>
            </a:r>
            <a:endParaRPr lang="ru-RU" sz="3000" b="1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892771"/>
      </p:ext>
    </p:extLst>
  </p:cSld>
  <p:clrMapOvr>
    <a:masterClrMapping/>
  </p:clrMapOvr>
  <p:transition spd="med">
    <p:cover dir="l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4"/>
          <p:cNvSpPr txBox="1"/>
          <p:nvPr/>
        </p:nvSpPr>
        <p:spPr>
          <a:xfrm>
            <a:off x="323850" y="2749178"/>
            <a:ext cx="8515352" cy="26853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000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17.02.2025</a:t>
            </a:r>
            <a:r>
              <a:rPr lang="ru-RU" sz="2000" spc="-1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10:00 в городе Калуга на ОПО «Площадка цеха по изготовлению консервов ООО «</a:t>
            </a:r>
            <a:r>
              <a:rPr lang="ru-RU" sz="2000" spc="-1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Булгарконсерв</a:t>
            </a: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при проведении пусконаладочных мероприятий автоклава произошел выброс горячего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ctr">
              <a:lnSpc>
                <a:spcPct val="100000"/>
              </a:lnSpc>
              <a:spcBef>
                <a:spcPts val="1200"/>
              </a:spcBef>
            </a:pPr>
            <a:r>
              <a:rPr lang="ru-RU" sz="2200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Не обеспечено наличие нормативных правовых актов устанавливающих требования промышленной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Не обеспечено содержание оборудования под давлением в исправном (работоспособном)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состоянии.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" name="Group 36">
            <a:extLst>
              <a:ext uri="{FF2B5EF4-FFF2-40B4-BE49-F238E27FC236}">
                <a16:creationId xmlns="" xmlns:a16="http://schemas.microsoft.com/office/drawing/2014/main" id="{5AD9ACA9-1298-4425-BB95-0EE5DCBF27B8}"/>
              </a:ext>
            </a:extLst>
          </p:cNvPr>
          <p:cNvGrpSpPr>
            <a:grpSpLocks/>
          </p:cNvGrpSpPr>
          <p:nvPr/>
        </p:nvGrpSpPr>
        <p:grpSpPr bwMode="auto">
          <a:xfrm>
            <a:off x="0" y="127000"/>
            <a:ext cx="9144000" cy="1611313"/>
            <a:chOff x="0" y="-251"/>
            <a:chExt cx="5760" cy="1015"/>
          </a:xfrm>
        </p:grpSpPr>
        <p:sp>
          <p:nvSpPr>
            <p:cNvPr id="19" name="Rectangle 37">
              <a:extLst>
                <a:ext uri="{FF2B5EF4-FFF2-40B4-BE49-F238E27FC236}">
                  <a16:creationId xmlns="" xmlns:a16="http://schemas.microsoft.com/office/drawing/2014/main" id="{6EBE873B-C93D-487B-B955-8DA231F8F9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346"/>
              <a:ext cx="5760" cy="59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1" lang="ru-RU" altLang="ru-RU" sz="1400" b="1">
                <a:latin typeface="Calibri" panose="020F0502020204030204" pitchFamily="34" charset="0"/>
              </a:endParaRPr>
            </a:p>
          </p:txBody>
        </p:sp>
        <p:sp>
          <p:nvSpPr>
            <p:cNvPr id="20" name="Rectangle 38">
              <a:extLst>
                <a:ext uri="{FF2B5EF4-FFF2-40B4-BE49-F238E27FC236}">
                  <a16:creationId xmlns="" xmlns:a16="http://schemas.microsoft.com/office/drawing/2014/main" id="{EC055951-B3E3-408C-B5AB-1F8E9DA412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58"/>
              <a:ext cx="5760" cy="166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1" name="Rectangle 39">
              <a:extLst>
                <a:ext uri="{FF2B5EF4-FFF2-40B4-BE49-F238E27FC236}">
                  <a16:creationId xmlns="" xmlns:a16="http://schemas.microsoft.com/office/drawing/2014/main" id="{A3413C2B-E15A-4ABA-941D-DF27D4FFD0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01"/>
              <a:ext cx="5760" cy="81"/>
            </a:xfrm>
            <a:prstGeom prst="rect">
              <a:avLst/>
            </a:prstGeom>
            <a:solidFill>
              <a:srgbClr val="993300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2" name="Text Box 40">
              <a:extLst>
                <a:ext uri="{FF2B5EF4-FFF2-40B4-BE49-F238E27FC236}">
                  <a16:creationId xmlns="" xmlns:a16="http://schemas.microsoft.com/office/drawing/2014/main" id="{C4A458CC-ECC2-4204-AFBF-560D31EB18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" y="-251"/>
              <a:ext cx="5241" cy="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kumimoji="1"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Центральное управление Федеральной службы по экологическому, </a:t>
              </a: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технологическому и атомному надзору</a:t>
              </a:r>
            </a:p>
          </p:txBody>
        </p:sp>
        <p:pic>
          <p:nvPicPr>
            <p:cNvPr id="23" name="Picture 41" descr="fsetan_emblema2007">
              <a:extLst>
                <a:ext uri="{FF2B5EF4-FFF2-40B4-BE49-F238E27FC236}">
                  <a16:creationId xmlns="" xmlns:a16="http://schemas.microsoft.com/office/drawing/2014/main" id="{255232AD-E58F-45C4-A257-8849793E77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5"/>
              <a:ext cx="666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5D670D56-AAAD-4E0B-864A-69F4CEDB7A64}"/>
              </a:ext>
            </a:extLst>
          </p:cNvPr>
          <p:cNvSpPr txBox="1"/>
          <p:nvPr/>
        </p:nvSpPr>
        <p:spPr>
          <a:xfrm>
            <a:off x="8667519" y="6330318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</a:p>
        </p:txBody>
      </p:sp>
      <p:sp>
        <p:nvSpPr>
          <p:cNvPr id="12" name="Скругленный прямоугольник 1"/>
          <p:cNvSpPr/>
          <p:nvPr/>
        </p:nvSpPr>
        <p:spPr>
          <a:xfrm>
            <a:off x="395536" y="1611313"/>
            <a:ext cx="8748464" cy="1042615"/>
          </a:xfrm>
          <a:prstGeom prst="roundRect">
            <a:avLst>
              <a:gd name="adj" fmla="val 16667"/>
            </a:avLst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0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Несчастные случаи на опасных производственных объектах</a:t>
            </a:r>
            <a:endParaRPr lang="ru-RU" sz="3000" b="1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131450"/>
      </p:ext>
    </p:extLst>
  </p:cSld>
  <p:clrMapOvr>
    <a:masterClrMapping/>
  </p:clrMapOvr>
  <p:transition spd="med">
    <p:cover dir="l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4"/>
          <p:cNvSpPr txBox="1"/>
          <p:nvPr/>
        </p:nvSpPr>
        <p:spPr>
          <a:xfrm>
            <a:off x="323850" y="2749178"/>
            <a:ext cx="8515351" cy="299312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000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17.08.2025</a:t>
            </a:r>
            <a:r>
              <a:rPr lang="ru-RU" sz="2000" spc="-1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Республике Марий Эл на ОПО «</a:t>
            </a:r>
            <a:r>
              <a:rPr lang="ru-RU" sz="2000" spc="-1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Ситема</a:t>
            </a: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теплоснабжения» эксплуатирующая организация СПК «Звениговский» случился несчастный случай, один человек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погиб.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ctr">
              <a:lnSpc>
                <a:spcPct val="100000"/>
              </a:lnSpc>
              <a:spcBef>
                <a:spcPts val="1200"/>
              </a:spcBef>
            </a:pPr>
            <a:r>
              <a:rPr lang="ru-RU" sz="2200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</a:t>
            </a: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Отклонение от проектных спецификаций, заключающегося в установке </a:t>
            </a:r>
            <a:b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качестве главного парозапорного органа парового котла чугунного запорного клапана с ручным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управлением.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Формирование гидродинамических ударных нагрузок, вследствие отсутствия тепловой изоляции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паропровода.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" name="Group 36">
            <a:extLst>
              <a:ext uri="{FF2B5EF4-FFF2-40B4-BE49-F238E27FC236}">
                <a16:creationId xmlns="" xmlns:a16="http://schemas.microsoft.com/office/drawing/2014/main" id="{5AD9ACA9-1298-4425-BB95-0EE5DCBF27B8}"/>
              </a:ext>
            </a:extLst>
          </p:cNvPr>
          <p:cNvGrpSpPr>
            <a:grpSpLocks/>
          </p:cNvGrpSpPr>
          <p:nvPr/>
        </p:nvGrpSpPr>
        <p:grpSpPr bwMode="auto">
          <a:xfrm>
            <a:off x="0" y="127000"/>
            <a:ext cx="9144000" cy="1611313"/>
            <a:chOff x="0" y="-251"/>
            <a:chExt cx="5760" cy="1015"/>
          </a:xfrm>
        </p:grpSpPr>
        <p:sp>
          <p:nvSpPr>
            <p:cNvPr id="19" name="Rectangle 37">
              <a:extLst>
                <a:ext uri="{FF2B5EF4-FFF2-40B4-BE49-F238E27FC236}">
                  <a16:creationId xmlns="" xmlns:a16="http://schemas.microsoft.com/office/drawing/2014/main" id="{6EBE873B-C93D-487B-B955-8DA231F8F9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346"/>
              <a:ext cx="5760" cy="59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1" lang="ru-RU" altLang="ru-RU" sz="1400" b="1">
                <a:latin typeface="Calibri" panose="020F0502020204030204" pitchFamily="34" charset="0"/>
              </a:endParaRPr>
            </a:p>
          </p:txBody>
        </p:sp>
        <p:sp>
          <p:nvSpPr>
            <p:cNvPr id="20" name="Rectangle 38">
              <a:extLst>
                <a:ext uri="{FF2B5EF4-FFF2-40B4-BE49-F238E27FC236}">
                  <a16:creationId xmlns="" xmlns:a16="http://schemas.microsoft.com/office/drawing/2014/main" id="{EC055951-B3E3-408C-B5AB-1F8E9DA412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58"/>
              <a:ext cx="5760" cy="166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1" name="Rectangle 39">
              <a:extLst>
                <a:ext uri="{FF2B5EF4-FFF2-40B4-BE49-F238E27FC236}">
                  <a16:creationId xmlns="" xmlns:a16="http://schemas.microsoft.com/office/drawing/2014/main" id="{A3413C2B-E15A-4ABA-941D-DF27D4FFD0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01"/>
              <a:ext cx="5760" cy="81"/>
            </a:xfrm>
            <a:prstGeom prst="rect">
              <a:avLst/>
            </a:prstGeom>
            <a:solidFill>
              <a:srgbClr val="993300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2" name="Text Box 40">
              <a:extLst>
                <a:ext uri="{FF2B5EF4-FFF2-40B4-BE49-F238E27FC236}">
                  <a16:creationId xmlns="" xmlns:a16="http://schemas.microsoft.com/office/drawing/2014/main" id="{C4A458CC-ECC2-4204-AFBF-560D31EB18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" y="-251"/>
              <a:ext cx="5241" cy="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kumimoji="1"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Центральное управление Федеральной службы по экологическому, </a:t>
              </a: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технологическому и атомному надзору</a:t>
              </a:r>
            </a:p>
          </p:txBody>
        </p:sp>
        <p:pic>
          <p:nvPicPr>
            <p:cNvPr id="23" name="Picture 41" descr="fsetan_emblema2007">
              <a:extLst>
                <a:ext uri="{FF2B5EF4-FFF2-40B4-BE49-F238E27FC236}">
                  <a16:creationId xmlns="" xmlns:a16="http://schemas.microsoft.com/office/drawing/2014/main" id="{255232AD-E58F-45C4-A257-8849793E77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5"/>
              <a:ext cx="666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5D670D56-AAAD-4E0B-864A-69F4CEDB7A64}"/>
              </a:ext>
            </a:extLst>
          </p:cNvPr>
          <p:cNvSpPr txBox="1"/>
          <p:nvPr/>
        </p:nvSpPr>
        <p:spPr>
          <a:xfrm>
            <a:off x="8667519" y="6330318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</a:p>
        </p:txBody>
      </p:sp>
      <p:sp>
        <p:nvSpPr>
          <p:cNvPr id="11" name="Скругленный прямоугольник 1"/>
          <p:cNvSpPr/>
          <p:nvPr/>
        </p:nvSpPr>
        <p:spPr>
          <a:xfrm>
            <a:off x="395536" y="1611313"/>
            <a:ext cx="8748464" cy="1042615"/>
          </a:xfrm>
          <a:prstGeom prst="roundRect">
            <a:avLst>
              <a:gd name="adj" fmla="val 16667"/>
            </a:avLst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0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Несчастные случаи на опасных производственных объектах</a:t>
            </a:r>
            <a:endParaRPr lang="ru-RU" sz="3000" b="1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793689"/>
      </p:ext>
    </p:extLst>
  </p:cSld>
  <p:clrMapOvr>
    <a:masterClrMapping/>
  </p:clrMapOvr>
  <p:transition spd="med">
    <p:cover dir="l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4"/>
          <p:cNvSpPr txBox="1"/>
          <p:nvPr/>
        </p:nvSpPr>
        <p:spPr>
          <a:xfrm>
            <a:off x="323850" y="2755378"/>
            <a:ext cx="8424614" cy="36291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355600" indent="-342900" algn="just">
              <a:lnSpc>
                <a:spcPct val="100000"/>
              </a:lnSpc>
              <a:spcBef>
                <a:spcPts val="600"/>
              </a:spcBef>
              <a:buFontTx/>
              <a:buChar char="-"/>
            </a:pPr>
            <a:r>
              <a:rPr lang="ru-RU" sz="2000" spc="-1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непроведение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некачественное проведение экспертиз промышленной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marL="12700" algn="just">
              <a:lnSpc>
                <a:spcPct val="100000"/>
              </a:lnSpc>
              <a:spcBef>
                <a:spcPts val="600"/>
              </a:spcBef>
            </a:pP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безопасности</a:t>
            </a: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диагностирования, обследования технических устройств,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</a:p>
          <a:p>
            <a:pPr marL="12700" algn="just">
              <a:lnSpc>
                <a:spcPct val="100000"/>
              </a:lnSpc>
              <a:spcBef>
                <a:spcPts val="600"/>
              </a:spcBef>
            </a:pP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зданий </a:t>
            </a: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сооружений на ОПО; </a:t>
            </a:r>
          </a:p>
          <a:p>
            <a:pPr marL="12700" algn="just">
              <a:lnSpc>
                <a:spcPct val="100000"/>
              </a:lnSpc>
              <a:spcBef>
                <a:spcPts val="600"/>
              </a:spcBef>
            </a:pP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невыполнение </a:t>
            </a: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несвоевременное выполнение рекомендаций, указанных </a:t>
            </a:r>
            <a:b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заключениях ЭПБ; </a:t>
            </a:r>
          </a:p>
          <a:p>
            <a:pPr marL="12700" algn="just">
              <a:lnSpc>
                <a:spcPct val="100000"/>
              </a:lnSpc>
              <a:spcBef>
                <a:spcPts val="600"/>
              </a:spcBef>
            </a:pP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  </a:t>
            </a:r>
            <a:r>
              <a:rPr lang="ru-RU" sz="2000" spc="-1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непроведение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некачественное проведение ремонтов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технических</a:t>
            </a:r>
          </a:p>
          <a:p>
            <a:pPr marL="12700" algn="just">
              <a:lnSpc>
                <a:spcPct val="100000"/>
              </a:lnSpc>
              <a:spcBef>
                <a:spcPts val="600"/>
              </a:spcBef>
            </a:pP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устройств</a:t>
            </a: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зданий и сооружений; </a:t>
            </a:r>
            <a:endParaRPr lang="ru-RU" sz="2000" spc="-1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 indent="-342900" algn="just">
              <a:lnSpc>
                <a:spcPct val="100000"/>
              </a:lnSpc>
              <a:spcBef>
                <a:spcPts val="600"/>
              </a:spcBef>
              <a:buFontTx/>
              <a:buChar char="-"/>
            </a:pP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</a:t>
            </a: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 качества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ремонта;</a:t>
            </a:r>
          </a:p>
          <a:p>
            <a:pPr marL="355600" indent="-342900" algn="just">
              <a:lnSpc>
                <a:spcPct val="100000"/>
              </a:lnSpc>
              <a:spcBef>
                <a:spcPts val="600"/>
              </a:spcBef>
              <a:buFontTx/>
              <a:buChar char="-"/>
            </a:pP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эксплуатация </a:t>
            </a: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оборудования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отклонениями от нормальных режимов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1"/>
          <p:cNvSpPr/>
          <p:nvPr/>
        </p:nvSpPr>
        <p:spPr>
          <a:xfrm>
            <a:off x="203677" y="1752715"/>
            <a:ext cx="8635524" cy="918422"/>
          </a:xfrm>
          <a:prstGeom prst="roundRect">
            <a:avLst>
              <a:gd name="adj" fmla="val 16667"/>
            </a:avLst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Обобщённые причины аварий </a:t>
            </a:r>
          </a:p>
          <a:p>
            <a:pPr algn="ctr">
              <a:lnSpc>
                <a:spcPct val="100000"/>
              </a:lnSpc>
            </a:pPr>
            <a:r>
              <a:rPr lang="ru-RU" sz="28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несчастных случаев</a:t>
            </a:r>
            <a:endParaRPr lang="ru-RU" sz="2800" b="1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" name="Group 36">
            <a:extLst>
              <a:ext uri="{FF2B5EF4-FFF2-40B4-BE49-F238E27FC236}">
                <a16:creationId xmlns="" xmlns:a16="http://schemas.microsoft.com/office/drawing/2014/main" id="{5AD9ACA9-1298-4425-BB95-0EE5DCBF27B8}"/>
              </a:ext>
            </a:extLst>
          </p:cNvPr>
          <p:cNvGrpSpPr>
            <a:grpSpLocks/>
          </p:cNvGrpSpPr>
          <p:nvPr/>
        </p:nvGrpSpPr>
        <p:grpSpPr bwMode="auto">
          <a:xfrm>
            <a:off x="0" y="127000"/>
            <a:ext cx="9144000" cy="1611313"/>
            <a:chOff x="0" y="-251"/>
            <a:chExt cx="5760" cy="1015"/>
          </a:xfrm>
        </p:grpSpPr>
        <p:sp>
          <p:nvSpPr>
            <p:cNvPr id="19" name="Rectangle 37">
              <a:extLst>
                <a:ext uri="{FF2B5EF4-FFF2-40B4-BE49-F238E27FC236}">
                  <a16:creationId xmlns="" xmlns:a16="http://schemas.microsoft.com/office/drawing/2014/main" id="{6EBE873B-C93D-487B-B955-8DA231F8F9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346"/>
              <a:ext cx="5760" cy="59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1" lang="ru-RU" altLang="ru-RU" sz="1400" b="1">
                <a:latin typeface="Calibri" panose="020F0502020204030204" pitchFamily="34" charset="0"/>
              </a:endParaRPr>
            </a:p>
          </p:txBody>
        </p:sp>
        <p:sp>
          <p:nvSpPr>
            <p:cNvPr id="20" name="Rectangle 38">
              <a:extLst>
                <a:ext uri="{FF2B5EF4-FFF2-40B4-BE49-F238E27FC236}">
                  <a16:creationId xmlns="" xmlns:a16="http://schemas.microsoft.com/office/drawing/2014/main" id="{EC055951-B3E3-408C-B5AB-1F8E9DA412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58"/>
              <a:ext cx="5760" cy="166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1" name="Rectangle 39">
              <a:extLst>
                <a:ext uri="{FF2B5EF4-FFF2-40B4-BE49-F238E27FC236}">
                  <a16:creationId xmlns="" xmlns:a16="http://schemas.microsoft.com/office/drawing/2014/main" id="{A3413C2B-E15A-4ABA-941D-DF27D4FFD0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01"/>
              <a:ext cx="5760" cy="81"/>
            </a:xfrm>
            <a:prstGeom prst="rect">
              <a:avLst/>
            </a:prstGeom>
            <a:solidFill>
              <a:srgbClr val="993300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2" name="Text Box 40">
              <a:extLst>
                <a:ext uri="{FF2B5EF4-FFF2-40B4-BE49-F238E27FC236}">
                  <a16:creationId xmlns="" xmlns:a16="http://schemas.microsoft.com/office/drawing/2014/main" id="{C4A458CC-ECC2-4204-AFBF-560D31EB18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" y="-251"/>
              <a:ext cx="5241" cy="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kumimoji="1"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Центральное управление Федеральной службы по экологическому, </a:t>
              </a: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технологическому и атомному надзору</a:t>
              </a:r>
            </a:p>
          </p:txBody>
        </p:sp>
        <p:pic>
          <p:nvPicPr>
            <p:cNvPr id="23" name="Picture 41" descr="fsetan_emblema2007">
              <a:extLst>
                <a:ext uri="{FF2B5EF4-FFF2-40B4-BE49-F238E27FC236}">
                  <a16:creationId xmlns="" xmlns:a16="http://schemas.microsoft.com/office/drawing/2014/main" id="{255232AD-E58F-45C4-A257-8849793E77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5"/>
              <a:ext cx="666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5D670D56-AAAD-4E0B-864A-69F4CEDB7A64}"/>
              </a:ext>
            </a:extLst>
          </p:cNvPr>
          <p:cNvSpPr txBox="1"/>
          <p:nvPr/>
        </p:nvSpPr>
        <p:spPr>
          <a:xfrm>
            <a:off x="8667519" y="6330318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4138833926"/>
      </p:ext>
    </p:extLst>
  </p:cSld>
  <p:clrMapOvr>
    <a:masterClrMapping/>
  </p:clrMapOvr>
  <p:transition spd="med">
    <p:cover dir="l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4"/>
          <p:cNvSpPr txBox="1"/>
          <p:nvPr/>
        </p:nvSpPr>
        <p:spPr>
          <a:xfrm>
            <a:off x="314324" y="2945570"/>
            <a:ext cx="8515351" cy="29367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 algn="just">
              <a:lnSpc>
                <a:spcPct val="100000"/>
              </a:lnSpc>
              <a:spcBef>
                <a:spcPts val="600"/>
              </a:spcBef>
            </a:pP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значительное количество находящегося в эксплуатации оборудования, отработавшего свой расчетный срок службы (ресурс); </a:t>
            </a:r>
          </a:p>
          <a:p>
            <a:pPr marL="12700" algn="just">
              <a:lnSpc>
                <a:spcPct val="100000"/>
              </a:lnSpc>
              <a:spcBef>
                <a:spcPts val="600"/>
              </a:spcBef>
            </a:pP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низкий уровень культуры промышленной безопасности (исполнительской дисциплины) обслуживающего и ремонтного персонала, руководителей </a:t>
            </a:r>
            <a:b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специалистов предприятий (организаций), осуществляющих эксплуатацию, ремонт, освидетельствование, диагностирование и экспертизу промышленной безопасности оборудования, в том числе: неисполнение должностных инструкций; </a:t>
            </a:r>
          </a:p>
          <a:p>
            <a:pPr marL="12700" algn="just">
              <a:lnSpc>
                <a:spcPct val="100000"/>
              </a:lnSpc>
              <a:spcBef>
                <a:spcPts val="600"/>
              </a:spcBef>
            </a:pP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неисполнение требований руководств по эксплуатации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оборудования.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1"/>
          <p:cNvSpPr/>
          <p:nvPr/>
        </p:nvSpPr>
        <p:spPr>
          <a:xfrm>
            <a:off x="203677" y="1752714"/>
            <a:ext cx="8635524" cy="956205"/>
          </a:xfrm>
          <a:prstGeom prst="roundRect">
            <a:avLst>
              <a:gd name="adj" fmla="val 16667"/>
            </a:avLst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проблемы, связанные с обеспечением безопасности</a:t>
            </a:r>
            <a:endParaRPr lang="ru-RU" sz="2800" b="1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" name="Group 36">
            <a:extLst>
              <a:ext uri="{FF2B5EF4-FFF2-40B4-BE49-F238E27FC236}">
                <a16:creationId xmlns="" xmlns:a16="http://schemas.microsoft.com/office/drawing/2014/main" id="{5AD9ACA9-1298-4425-BB95-0EE5DCBF27B8}"/>
              </a:ext>
            </a:extLst>
          </p:cNvPr>
          <p:cNvGrpSpPr>
            <a:grpSpLocks/>
          </p:cNvGrpSpPr>
          <p:nvPr/>
        </p:nvGrpSpPr>
        <p:grpSpPr bwMode="auto">
          <a:xfrm>
            <a:off x="0" y="127000"/>
            <a:ext cx="9144000" cy="1611313"/>
            <a:chOff x="0" y="-251"/>
            <a:chExt cx="5760" cy="1015"/>
          </a:xfrm>
        </p:grpSpPr>
        <p:sp>
          <p:nvSpPr>
            <p:cNvPr id="19" name="Rectangle 37">
              <a:extLst>
                <a:ext uri="{FF2B5EF4-FFF2-40B4-BE49-F238E27FC236}">
                  <a16:creationId xmlns="" xmlns:a16="http://schemas.microsoft.com/office/drawing/2014/main" id="{6EBE873B-C93D-487B-B955-8DA231F8F9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346"/>
              <a:ext cx="5760" cy="59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1" lang="ru-RU" altLang="ru-RU" sz="1400" b="1">
                <a:latin typeface="Calibri" panose="020F0502020204030204" pitchFamily="34" charset="0"/>
              </a:endParaRPr>
            </a:p>
          </p:txBody>
        </p:sp>
        <p:sp>
          <p:nvSpPr>
            <p:cNvPr id="20" name="Rectangle 38">
              <a:extLst>
                <a:ext uri="{FF2B5EF4-FFF2-40B4-BE49-F238E27FC236}">
                  <a16:creationId xmlns="" xmlns:a16="http://schemas.microsoft.com/office/drawing/2014/main" id="{EC055951-B3E3-408C-B5AB-1F8E9DA412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58"/>
              <a:ext cx="5760" cy="166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1" name="Rectangle 39">
              <a:extLst>
                <a:ext uri="{FF2B5EF4-FFF2-40B4-BE49-F238E27FC236}">
                  <a16:creationId xmlns="" xmlns:a16="http://schemas.microsoft.com/office/drawing/2014/main" id="{A3413C2B-E15A-4ABA-941D-DF27D4FFD0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01"/>
              <a:ext cx="5760" cy="81"/>
            </a:xfrm>
            <a:prstGeom prst="rect">
              <a:avLst/>
            </a:prstGeom>
            <a:solidFill>
              <a:srgbClr val="993300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2" name="Text Box 40">
              <a:extLst>
                <a:ext uri="{FF2B5EF4-FFF2-40B4-BE49-F238E27FC236}">
                  <a16:creationId xmlns="" xmlns:a16="http://schemas.microsoft.com/office/drawing/2014/main" id="{C4A458CC-ECC2-4204-AFBF-560D31EB18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" y="-251"/>
              <a:ext cx="5241" cy="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kumimoji="1"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Центральное управление Федеральной службы по экологическому, </a:t>
              </a: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технологическому и атомному надзору</a:t>
              </a:r>
            </a:p>
          </p:txBody>
        </p:sp>
        <p:pic>
          <p:nvPicPr>
            <p:cNvPr id="23" name="Picture 41" descr="fsetan_emblema2007">
              <a:extLst>
                <a:ext uri="{FF2B5EF4-FFF2-40B4-BE49-F238E27FC236}">
                  <a16:creationId xmlns="" xmlns:a16="http://schemas.microsoft.com/office/drawing/2014/main" id="{255232AD-E58F-45C4-A257-8849793E77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5"/>
              <a:ext cx="666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5D670D56-AAAD-4E0B-864A-69F4CEDB7A64}"/>
              </a:ext>
            </a:extLst>
          </p:cNvPr>
          <p:cNvSpPr txBox="1"/>
          <p:nvPr/>
        </p:nvSpPr>
        <p:spPr>
          <a:xfrm>
            <a:off x="8667519" y="6330318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3082501133"/>
      </p:ext>
    </p:extLst>
  </p:cSld>
  <p:clrMapOvr>
    <a:masterClrMapping/>
  </p:clrMapOvr>
  <p:transition spd="med">
    <p:cover dir="l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4"/>
          <p:cNvSpPr txBox="1"/>
          <p:nvPr/>
        </p:nvSpPr>
        <p:spPr>
          <a:xfrm>
            <a:off x="323850" y="3639063"/>
            <a:ext cx="8443665" cy="26750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Объявление предостережения</a:t>
            </a: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endParaRPr lang="ru-RU" sz="2400" spc="-1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400" b="1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Консультирование</a:t>
            </a:r>
            <a:r>
              <a:rPr lang="ru-RU" sz="24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(включая письменное консультирование)</a:t>
            </a: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endParaRPr lang="ru-RU" sz="2400" spc="-1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400" b="1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Информирование </a:t>
            </a:r>
            <a:r>
              <a:rPr lang="ru-RU"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(размещение информации в сети </a:t>
            </a:r>
            <a:r>
              <a:rPr lang="ru-RU" sz="24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Интернет)</a:t>
            </a: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endParaRPr lang="ru-RU" sz="2400" spc="-1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400" b="1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семинаров, </a:t>
            </a:r>
            <a:r>
              <a:rPr lang="ru-RU" sz="2400" b="1" spc="-1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вебинаров</a:t>
            </a:r>
            <a:r>
              <a:rPr lang="ru-RU" sz="2400" b="1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видеоконференций</a:t>
            </a:r>
            <a:endParaRPr lang="ru-RU" sz="2400" b="1" spc="-1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1"/>
          <p:cNvSpPr/>
          <p:nvPr/>
        </p:nvSpPr>
        <p:spPr>
          <a:xfrm>
            <a:off x="203677" y="1752715"/>
            <a:ext cx="8635524" cy="1037562"/>
          </a:xfrm>
          <a:prstGeom prst="roundRect">
            <a:avLst>
              <a:gd name="adj" fmla="val 16667"/>
            </a:avLst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2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направленные </a:t>
            </a:r>
          </a:p>
          <a:p>
            <a:pPr algn="ctr">
              <a:lnSpc>
                <a:spcPct val="100000"/>
              </a:lnSpc>
            </a:pPr>
            <a:r>
              <a:rPr lang="ru-RU" sz="32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профилактику нарушений требований промышленной безопасности</a:t>
            </a:r>
            <a:endParaRPr lang="ru-RU" sz="3200" b="1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" name="Group 36">
            <a:extLst>
              <a:ext uri="{FF2B5EF4-FFF2-40B4-BE49-F238E27FC236}">
                <a16:creationId xmlns="" xmlns:a16="http://schemas.microsoft.com/office/drawing/2014/main" id="{5AD9ACA9-1298-4425-BB95-0EE5DCBF27B8}"/>
              </a:ext>
            </a:extLst>
          </p:cNvPr>
          <p:cNvGrpSpPr>
            <a:grpSpLocks/>
          </p:cNvGrpSpPr>
          <p:nvPr/>
        </p:nvGrpSpPr>
        <p:grpSpPr bwMode="auto">
          <a:xfrm>
            <a:off x="0" y="127000"/>
            <a:ext cx="9144000" cy="1611313"/>
            <a:chOff x="0" y="-251"/>
            <a:chExt cx="5760" cy="1015"/>
          </a:xfrm>
        </p:grpSpPr>
        <p:sp>
          <p:nvSpPr>
            <p:cNvPr id="19" name="Rectangle 37">
              <a:extLst>
                <a:ext uri="{FF2B5EF4-FFF2-40B4-BE49-F238E27FC236}">
                  <a16:creationId xmlns="" xmlns:a16="http://schemas.microsoft.com/office/drawing/2014/main" id="{6EBE873B-C93D-487B-B955-8DA231F8F9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346"/>
              <a:ext cx="5760" cy="59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1" lang="ru-RU" altLang="ru-RU" sz="1400" b="1">
                <a:latin typeface="Calibri" panose="020F0502020204030204" pitchFamily="34" charset="0"/>
              </a:endParaRPr>
            </a:p>
          </p:txBody>
        </p:sp>
        <p:sp>
          <p:nvSpPr>
            <p:cNvPr id="20" name="Rectangle 38">
              <a:extLst>
                <a:ext uri="{FF2B5EF4-FFF2-40B4-BE49-F238E27FC236}">
                  <a16:creationId xmlns="" xmlns:a16="http://schemas.microsoft.com/office/drawing/2014/main" id="{EC055951-B3E3-408C-B5AB-1F8E9DA412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58"/>
              <a:ext cx="5760" cy="166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1" name="Rectangle 39">
              <a:extLst>
                <a:ext uri="{FF2B5EF4-FFF2-40B4-BE49-F238E27FC236}">
                  <a16:creationId xmlns="" xmlns:a16="http://schemas.microsoft.com/office/drawing/2014/main" id="{A3413C2B-E15A-4ABA-941D-DF27D4FFD0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01"/>
              <a:ext cx="5760" cy="81"/>
            </a:xfrm>
            <a:prstGeom prst="rect">
              <a:avLst/>
            </a:prstGeom>
            <a:solidFill>
              <a:srgbClr val="993300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2" name="Text Box 40">
              <a:extLst>
                <a:ext uri="{FF2B5EF4-FFF2-40B4-BE49-F238E27FC236}">
                  <a16:creationId xmlns="" xmlns:a16="http://schemas.microsoft.com/office/drawing/2014/main" id="{C4A458CC-ECC2-4204-AFBF-560D31EB18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" y="-251"/>
              <a:ext cx="5241" cy="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kumimoji="1"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Центральное управление Федеральной службы по экологическому, </a:t>
              </a: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технологическому и атомному надзору</a:t>
              </a:r>
            </a:p>
          </p:txBody>
        </p:sp>
        <p:pic>
          <p:nvPicPr>
            <p:cNvPr id="23" name="Picture 41" descr="fsetan_emblema2007">
              <a:extLst>
                <a:ext uri="{FF2B5EF4-FFF2-40B4-BE49-F238E27FC236}">
                  <a16:creationId xmlns="" xmlns:a16="http://schemas.microsoft.com/office/drawing/2014/main" id="{255232AD-E58F-45C4-A257-8849793E77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5"/>
              <a:ext cx="666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5D670D56-AAAD-4E0B-864A-69F4CEDB7A64}"/>
              </a:ext>
            </a:extLst>
          </p:cNvPr>
          <p:cNvSpPr txBox="1"/>
          <p:nvPr/>
        </p:nvSpPr>
        <p:spPr>
          <a:xfrm>
            <a:off x="8667519" y="6330318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72216"/>
      </p:ext>
    </p:extLst>
  </p:cSld>
  <p:clrMapOvr>
    <a:masterClrMapping/>
  </p:clrMapOvr>
  <p:transition spd="med">
    <p:cover dir="l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4"/>
          <p:cNvSpPr txBox="1"/>
          <p:nvPr/>
        </p:nvSpPr>
        <p:spPr>
          <a:xfrm>
            <a:off x="323850" y="3111766"/>
            <a:ext cx="8515352" cy="30598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 algn="just">
              <a:lnSpc>
                <a:spcPct val="100000"/>
              </a:lnSpc>
              <a:spcBef>
                <a:spcPts val="1200"/>
              </a:spcBef>
            </a:pPr>
            <a:r>
              <a:rPr lang="ru-RU" sz="2400" b="1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Защитные ограждающие конструкции:</a:t>
            </a:r>
          </a:p>
          <a:p>
            <a:pPr marL="469900" indent="-457200" algn="just">
              <a:lnSpc>
                <a:spcPct val="100000"/>
              </a:lnSpc>
              <a:spcBef>
                <a:spcPts val="1200"/>
              </a:spcBef>
              <a:buFontTx/>
              <a:buChar char="-"/>
            </a:pPr>
            <a:r>
              <a:rPr lang="ru-RU" sz="2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 реализацию бесконтактного подрыва взрывчатого вещества ограниченной массы, не допуская разрушения здания </a:t>
            </a:r>
            <a:r>
              <a:rPr lang="ru-RU" sz="22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или </a:t>
            </a:r>
            <a:r>
              <a:rPr lang="ru-RU" sz="2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сооружения путем блокировки подлета БПЛА </a:t>
            </a:r>
            <a:r>
              <a:rPr lang="ru-RU" sz="22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или </a:t>
            </a:r>
            <a:r>
              <a:rPr lang="ru-RU" sz="2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сбрасываемого им боеприпаса к защищаемому объекту;</a:t>
            </a:r>
          </a:p>
          <a:p>
            <a:pPr marL="469900" indent="-457200" algn="just">
              <a:lnSpc>
                <a:spcPct val="100000"/>
              </a:lnSpc>
              <a:spcBef>
                <a:spcPts val="1200"/>
              </a:spcBef>
              <a:buFontTx/>
              <a:buChar char="-"/>
            </a:pPr>
            <a:r>
              <a:rPr lang="ru-RU" sz="2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 предотвращение поражения защищаемого объекта </a:t>
            </a:r>
            <a:r>
              <a:rPr lang="ru-RU" sz="22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и </a:t>
            </a:r>
            <a:r>
              <a:rPr lang="ru-RU" sz="2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людей, находящихся внутри него, осколками или поражающими элементами заряда, кумулятивной </a:t>
            </a:r>
            <a:r>
              <a:rPr lang="ru-RU" sz="22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струей.</a:t>
            </a:r>
            <a:endParaRPr lang="ru-RU" sz="2200" spc="-1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1"/>
          <p:cNvSpPr/>
          <p:nvPr/>
        </p:nvSpPr>
        <p:spPr>
          <a:xfrm>
            <a:off x="203677" y="1752715"/>
            <a:ext cx="8635524" cy="646920"/>
          </a:xfrm>
          <a:prstGeom prst="roundRect">
            <a:avLst>
              <a:gd name="adj" fmla="val 16667"/>
            </a:avLst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2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объектов предприятия </a:t>
            </a:r>
          </a:p>
          <a:p>
            <a:pPr algn="ctr">
              <a:lnSpc>
                <a:spcPct val="100000"/>
              </a:lnSpc>
            </a:pPr>
            <a:r>
              <a:rPr lang="ru-RU" sz="32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внешних воздействий</a:t>
            </a:r>
            <a:endParaRPr lang="ru-RU" sz="3200" b="1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" name="Group 36">
            <a:extLst>
              <a:ext uri="{FF2B5EF4-FFF2-40B4-BE49-F238E27FC236}">
                <a16:creationId xmlns="" xmlns:a16="http://schemas.microsoft.com/office/drawing/2014/main" id="{5AD9ACA9-1298-4425-BB95-0EE5DCBF27B8}"/>
              </a:ext>
            </a:extLst>
          </p:cNvPr>
          <p:cNvGrpSpPr>
            <a:grpSpLocks/>
          </p:cNvGrpSpPr>
          <p:nvPr/>
        </p:nvGrpSpPr>
        <p:grpSpPr bwMode="auto">
          <a:xfrm>
            <a:off x="0" y="127000"/>
            <a:ext cx="9144000" cy="1611313"/>
            <a:chOff x="0" y="-251"/>
            <a:chExt cx="5760" cy="1015"/>
          </a:xfrm>
        </p:grpSpPr>
        <p:sp>
          <p:nvSpPr>
            <p:cNvPr id="19" name="Rectangle 37">
              <a:extLst>
                <a:ext uri="{FF2B5EF4-FFF2-40B4-BE49-F238E27FC236}">
                  <a16:creationId xmlns="" xmlns:a16="http://schemas.microsoft.com/office/drawing/2014/main" id="{6EBE873B-C93D-487B-B955-8DA231F8F9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346"/>
              <a:ext cx="5760" cy="59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1" lang="ru-RU" altLang="ru-RU" sz="1400" b="1">
                <a:latin typeface="Calibri" panose="020F0502020204030204" pitchFamily="34" charset="0"/>
              </a:endParaRPr>
            </a:p>
          </p:txBody>
        </p:sp>
        <p:sp>
          <p:nvSpPr>
            <p:cNvPr id="20" name="Rectangle 38">
              <a:extLst>
                <a:ext uri="{FF2B5EF4-FFF2-40B4-BE49-F238E27FC236}">
                  <a16:creationId xmlns="" xmlns:a16="http://schemas.microsoft.com/office/drawing/2014/main" id="{EC055951-B3E3-408C-B5AB-1F8E9DA412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58"/>
              <a:ext cx="5760" cy="166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1" name="Rectangle 39">
              <a:extLst>
                <a:ext uri="{FF2B5EF4-FFF2-40B4-BE49-F238E27FC236}">
                  <a16:creationId xmlns="" xmlns:a16="http://schemas.microsoft.com/office/drawing/2014/main" id="{A3413C2B-E15A-4ABA-941D-DF27D4FFD0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01"/>
              <a:ext cx="5760" cy="81"/>
            </a:xfrm>
            <a:prstGeom prst="rect">
              <a:avLst/>
            </a:prstGeom>
            <a:solidFill>
              <a:srgbClr val="993300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2" name="Text Box 40">
              <a:extLst>
                <a:ext uri="{FF2B5EF4-FFF2-40B4-BE49-F238E27FC236}">
                  <a16:creationId xmlns="" xmlns:a16="http://schemas.microsoft.com/office/drawing/2014/main" id="{C4A458CC-ECC2-4204-AFBF-560D31EB18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" y="-251"/>
              <a:ext cx="5241" cy="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kumimoji="1"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Центральное управление Федеральной службы по экологическому, </a:t>
              </a: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технологическому и атомному надзору</a:t>
              </a:r>
            </a:p>
          </p:txBody>
        </p:sp>
        <p:pic>
          <p:nvPicPr>
            <p:cNvPr id="23" name="Picture 41" descr="fsetan_emblema2007">
              <a:extLst>
                <a:ext uri="{FF2B5EF4-FFF2-40B4-BE49-F238E27FC236}">
                  <a16:creationId xmlns="" xmlns:a16="http://schemas.microsoft.com/office/drawing/2014/main" id="{255232AD-E58F-45C4-A257-8849793E77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5"/>
              <a:ext cx="666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5D670D56-AAAD-4E0B-864A-69F4CEDB7A64}"/>
              </a:ext>
            </a:extLst>
          </p:cNvPr>
          <p:cNvSpPr txBox="1"/>
          <p:nvPr/>
        </p:nvSpPr>
        <p:spPr>
          <a:xfrm>
            <a:off x="8667519" y="6330318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41906791"/>
      </p:ext>
    </p:extLst>
  </p:cSld>
  <p:clrMapOvr>
    <a:masterClrMapping/>
  </p:clrMapOvr>
  <p:transition spd="med">
    <p:cover dir="l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Rectangle 2"/>
          <p:cNvSpPr/>
          <p:nvPr/>
        </p:nvSpPr>
        <p:spPr>
          <a:xfrm>
            <a:off x="0" y="1987560"/>
            <a:ext cx="9143640" cy="26287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ctr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pc="-1" dirty="0">
              <a:solidFill>
                <a:srgbClr val="000000"/>
              </a:solidFill>
              <a:latin typeface="Open San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800" spc="-1" dirty="0">
                <a:solidFill>
                  <a:srgbClr val="2D2D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  <a:endParaRPr lang="ru-RU" sz="2800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2400" spc="-1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476" name="Rectangle 3"/>
          <p:cNvSpPr/>
          <p:nvPr/>
        </p:nvSpPr>
        <p:spPr>
          <a:xfrm>
            <a:off x="0" y="5037909"/>
            <a:ext cx="9143640" cy="68544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2160" tIns="46080" rIns="92160" bIns="46080" anchor="t">
            <a:noAutofit/>
          </a:bodyPr>
          <a:lstStyle/>
          <a:p>
            <a:pPr algn="ctr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endParaRPr lang="ru-RU" sz="2000" b="1" spc="-1">
              <a:solidFill>
                <a:srgbClr val="4040B2"/>
              </a:solidFill>
              <a:latin typeface="Calibri"/>
            </a:endParaRPr>
          </a:p>
        </p:txBody>
      </p:sp>
      <p:grpSp>
        <p:nvGrpSpPr>
          <p:cNvPr id="477" name="Group 36"/>
          <p:cNvGrpSpPr/>
          <p:nvPr/>
        </p:nvGrpSpPr>
        <p:grpSpPr>
          <a:xfrm>
            <a:off x="0" y="152280"/>
            <a:ext cx="9143640" cy="1620720"/>
            <a:chOff x="0" y="152280"/>
            <a:chExt cx="9143640" cy="1620720"/>
          </a:xfrm>
        </p:grpSpPr>
        <p:sp>
          <p:nvSpPr>
            <p:cNvPr id="478" name="Rectangle 37"/>
            <p:cNvSpPr/>
            <p:nvPr/>
          </p:nvSpPr>
          <p:spPr>
            <a:xfrm>
              <a:off x="0" y="1074600"/>
              <a:ext cx="9143640" cy="9324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400" b="1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479" name="Rectangle 38"/>
            <p:cNvSpPr/>
            <p:nvPr/>
          </p:nvSpPr>
          <p:spPr>
            <a:xfrm>
              <a:off x="0" y="1252440"/>
              <a:ext cx="9143640" cy="263160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/>
            </a:gra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400" b="1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480" name="Rectangle 39"/>
            <p:cNvSpPr/>
            <p:nvPr/>
          </p:nvSpPr>
          <p:spPr>
            <a:xfrm>
              <a:off x="0" y="1162080"/>
              <a:ext cx="9143640" cy="128160"/>
            </a:xfrm>
            <a:prstGeom prst="rect">
              <a:avLst/>
            </a:prstGeom>
            <a:solidFill>
              <a:srgbClr val="993300"/>
            </a:solidFill>
            <a:ln w="9525">
              <a:noFill/>
            </a:ln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ru-RU" sz="1400" b="1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481" name="Text Box 40"/>
            <p:cNvSpPr/>
            <p:nvPr/>
          </p:nvSpPr>
          <p:spPr>
            <a:xfrm>
              <a:off x="735120" y="152280"/>
              <a:ext cx="8319600" cy="838776"/>
            </a:xfrm>
            <a:prstGeom prst="rect">
              <a:avLst/>
            </a:prstGeom>
            <a:noFill/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 algn="ctr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ru-RU" b="1" spc="-1" dirty="0">
                  <a:solidFill>
                    <a:srgbClr val="4040B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Центральное управление Федеральной службы по экологическому, </a:t>
              </a:r>
              <a:endPara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ru-RU" b="1" spc="-1" dirty="0">
                  <a:solidFill>
                    <a:srgbClr val="4040B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технологическому и атомному надзору</a:t>
              </a:r>
              <a:endPara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482" name="Picture 41" descr="fsetan_emblema2007"/>
            <p:cNvPicPr/>
            <p:nvPr/>
          </p:nvPicPr>
          <p:blipFill>
            <a:blip r:embed="rId3"/>
            <a:stretch/>
          </p:blipFill>
          <p:spPr>
            <a:xfrm>
              <a:off x="201600" y="584280"/>
              <a:ext cx="1056960" cy="118872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483" name="Line 2"/>
          <p:cNvSpPr/>
          <p:nvPr/>
        </p:nvSpPr>
        <p:spPr>
          <a:xfrm>
            <a:off x="428400" y="5121000"/>
            <a:ext cx="8501040" cy="360"/>
          </a:xfrm>
          <a:prstGeom prst="line">
            <a:avLst/>
          </a:prstGeom>
          <a:ln w="38100">
            <a:solidFill>
              <a:srgbClr val="C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ctr" anchorCtr="1"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84" name="Line 2"/>
          <p:cNvSpPr/>
          <p:nvPr/>
        </p:nvSpPr>
        <p:spPr>
          <a:xfrm>
            <a:off x="0" y="-987120"/>
            <a:ext cx="9144000" cy="360"/>
          </a:xfrm>
          <a:prstGeom prst="line">
            <a:avLst/>
          </a:prstGeom>
          <a:ln w="38100">
            <a:solidFill>
              <a:srgbClr val="C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ctr" anchorCtr="1">
            <a:no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85" name="PlaceHolder 1"/>
          <p:cNvSpPr>
            <a:spLocks noGrp="1"/>
          </p:cNvSpPr>
          <p:nvPr>
            <p:ph type="sldNum" idx="4294967295"/>
          </p:nvPr>
        </p:nvSpPr>
        <p:spPr>
          <a:xfrm>
            <a:off x="6796080" y="6236572"/>
            <a:ext cx="2133360" cy="475920"/>
          </a:xfrm>
          <a:prstGeom prst="rect">
            <a:avLst/>
          </a:prstGeom>
          <a:noFill/>
          <a:ln w="9360">
            <a:noFill/>
          </a:ln>
        </p:spPr>
        <p:txBody>
          <a:bodyPr numCol="1" spcCol="0" anchor="t">
            <a:noAutofit/>
          </a:bodyPr>
          <a:lstStyle>
            <a:lvl1pPr indent="0" algn="r">
              <a:lnSpc>
                <a:spcPct val="100000"/>
              </a:lnSpc>
              <a:buNone/>
              <a:defRPr lang="ru-RU" sz="14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r>
              <a:rPr dirty="0" smtClean="0">
                <a:latin typeface="Tempora LGC Uni"/>
              </a:rPr>
              <a:t>22</a:t>
            </a:r>
            <a:endParaRPr dirty="0">
              <a:latin typeface="Tempora LGC Uni"/>
            </a:endParaRPr>
          </a:p>
        </p:txBody>
      </p:sp>
    </p:spTree>
    <p:extLst>
      <p:ext uri="{BB962C8B-B14F-4D97-AF65-F5344CB8AC3E}">
        <p14:creationId xmlns:p14="http://schemas.microsoft.com/office/powerpoint/2010/main" val="4230197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sq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sq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67607</TotalTime>
  <Words>979</Words>
  <Application>Microsoft Office PowerPoint</Application>
  <PresentationFormat>Экран (4:3)</PresentationFormat>
  <Paragraphs>199</Paragraphs>
  <Slides>22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22</vt:i4>
      </vt:variant>
    </vt:vector>
  </HeadingPairs>
  <TitlesOfParts>
    <vt:vector size="32" baseType="lpstr">
      <vt:lpstr>Arial</vt:lpstr>
      <vt:lpstr>Calibri</vt:lpstr>
      <vt:lpstr>DejaVu Sans</vt:lpstr>
      <vt:lpstr>Open Sans</vt:lpstr>
      <vt:lpstr>Symbol</vt:lpstr>
      <vt:lpstr>Tempora LGC Uni</vt:lpstr>
      <vt:lpstr>Times New Roman</vt:lpstr>
      <vt:lpstr>Wingdings</vt:lpstr>
      <vt:lpstr>Оформление по умолчанию</vt:lpstr>
      <vt:lpstr>1_Оформление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ГГТН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слайда отсутствует</dc:title>
  <dc:creator>Копылов</dc:creator>
  <cp:lastModifiedBy>Смирнова Марина Владимировна</cp:lastModifiedBy>
  <cp:revision>2915</cp:revision>
  <cp:lastPrinted>2026-09-07T06:00:24Z</cp:lastPrinted>
  <dcterms:created xsi:type="dcterms:W3CDTF">2000-02-02T11:29:10Z</dcterms:created>
  <dcterms:modified xsi:type="dcterms:W3CDTF">2026-09-11T08:43:36Z</dcterms:modified>
</cp:coreProperties>
</file>